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75303E-84CC-4951-96BE-DF5A0743B605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891A0CB-B3CC-49B5-8201-581E6EA3BC50}">
      <dgm:prSet phldrT="[Texto]"/>
      <dgm:spPr/>
      <dgm:t>
        <a:bodyPr/>
        <a:lstStyle/>
        <a:p>
          <a:r>
            <a:rPr lang="es-AR" dirty="0" smtClean="0"/>
            <a:t>Guía de teléfonos útiles</a:t>
          </a:r>
          <a:endParaRPr lang="es-AR" dirty="0"/>
        </a:p>
      </dgm:t>
    </dgm:pt>
    <dgm:pt modelId="{ADD93D7A-FE64-42F7-A7D0-BE9FB921BBFD}" type="parTrans" cxnId="{EEC1F98C-2495-4408-B6BD-BCB5E21A616E}">
      <dgm:prSet/>
      <dgm:spPr/>
      <dgm:t>
        <a:bodyPr/>
        <a:lstStyle/>
        <a:p>
          <a:endParaRPr lang="es-AR"/>
        </a:p>
      </dgm:t>
    </dgm:pt>
    <dgm:pt modelId="{48211882-1745-46B4-BCF6-120B24B332CE}" type="sibTrans" cxnId="{EEC1F98C-2495-4408-B6BD-BCB5E21A616E}">
      <dgm:prSet/>
      <dgm:spPr/>
      <dgm:t>
        <a:bodyPr/>
        <a:lstStyle/>
        <a:p>
          <a:endParaRPr lang="es-AR"/>
        </a:p>
      </dgm:t>
    </dgm:pt>
    <dgm:pt modelId="{C8009D3E-E21F-4CD5-A45C-4C728EEE9AD7}">
      <dgm:prSet phldrT="[Texto]"/>
      <dgm:spPr/>
      <dgm:t>
        <a:bodyPr/>
        <a:lstStyle/>
        <a:p>
          <a:r>
            <a:rPr lang="es-AR" dirty="0" smtClean="0"/>
            <a:t>Poder Judicial</a:t>
          </a:r>
          <a:endParaRPr lang="es-AR" dirty="0"/>
        </a:p>
      </dgm:t>
    </dgm:pt>
    <dgm:pt modelId="{6351376D-48AD-4E89-93FA-ACCEAB083AB0}" type="parTrans" cxnId="{43144849-0257-4AFC-ABA4-5740FF5A80A6}">
      <dgm:prSet/>
      <dgm:spPr/>
      <dgm:t>
        <a:bodyPr/>
        <a:lstStyle/>
        <a:p>
          <a:endParaRPr lang="es-AR"/>
        </a:p>
      </dgm:t>
    </dgm:pt>
    <dgm:pt modelId="{FD5ACB48-F67D-46A8-9513-9786F5314539}" type="sibTrans" cxnId="{43144849-0257-4AFC-ABA4-5740FF5A80A6}">
      <dgm:prSet/>
      <dgm:spPr/>
      <dgm:t>
        <a:bodyPr/>
        <a:lstStyle/>
        <a:p>
          <a:endParaRPr lang="es-AR"/>
        </a:p>
      </dgm:t>
    </dgm:pt>
    <dgm:pt modelId="{1004C3F3-8D03-4311-8DBB-DD3E2FE4CB35}">
      <dgm:prSet phldrT="[Texto]"/>
      <dgm:spPr/>
      <dgm:t>
        <a:bodyPr/>
        <a:lstStyle/>
        <a:p>
          <a:r>
            <a:rPr lang="es-AR" dirty="0" smtClean="0"/>
            <a:t>Comisarías</a:t>
          </a:r>
          <a:endParaRPr lang="es-AR" dirty="0"/>
        </a:p>
      </dgm:t>
    </dgm:pt>
    <dgm:pt modelId="{201197D6-1736-43B1-B7BE-9EE1C56CEEAD}" type="parTrans" cxnId="{E0414ECC-AD9E-48AA-8587-2A7AEF5FD850}">
      <dgm:prSet/>
      <dgm:spPr/>
      <dgm:t>
        <a:bodyPr/>
        <a:lstStyle/>
        <a:p>
          <a:endParaRPr lang="es-AR"/>
        </a:p>
      </dgm:t>
    </dgm:pt>
    <dgm:pt modelId="{F1F674D1-459C-4684-8370-38E5383A0E23}" type="sibTrans" cxnId="{E0414ECC-AD9E-48AA-8587-2A7AEF5FD850}">
      <dgm:prSet/>
      <dgm:spPr/>
      <dgm:t>
        <a:bodyPr/>
        <a:lstStyle/>
        <a:p>
          <a:endParaRPr lang="es-AR"/>
        </a:p>
      </dgm:t>
    </dgm:pt>
    <dgm:pt modelId="{881B8D42-641E-4C8B-9FBB-29765CBF8AFF}">
      <dgm:prSet phldrT="[Texto]"/>
      <dgm:spPr/>
      <dgm:t>
        <a:bodyPr/>
        <a:lstStyle/>
        <a:p>
          <a:r>
            <a:rPr lang="es-AR" dirty="0" smtClean="0"/>
            <a:t>Ministerio Educación</a:t>
          </a:r>
          <a:endParaRPr lang="es-AR" dirty="0"/>
        </a:p>
      </dgm:t>
    </dgm:pt>
    <dgm:pt modelId="{B1202299-80CE-4AD3-9340-A77AB4D5652A}" type="parTrans" cxnId="{1FAA2D15-781F-4697-9CB9-1EBB7BD00E9D}">
      <dgm:prSet/>
      <dgm:spPr/>
      <dgm:t>
        <a:bodyPr/>
        <a:lstStyle/>
        <a:p>
          <a:endParaRPr lang="es-AR"/>
        </a:p>
      </dgm:t>
    </dgm:pt>
    <dgm:pt modelId="{4F945EF6-E221-4517-A7E7-83FA64679DB5}" type="sibTrans" cxnId="{1FAA2D15-781F-4697-9CB9-1EBB7BD00E9D}">
      <dgm:prSet/>
      <dgm:spPr/>
      <dgm:t>
        <a:bodyPr/>
        <a:lstStyle/>
        <a:p>
          <a:endParaRPr lang="es-AR"/>
        </a:p>
      </dgm:t>
    </dgm:pt>
    <dgm:pt modelId="{C38D844B-558B-4390-91A1-DE30C55CADD4}">
      <dgm:prSet phldrT="[Texto]"/>
      <dgm:spPr/>
      <dgm:t>
        <a:bodyPr/>
        <a:lstStyle/>
        <a:p>
          <a:r>
            <a:rPr lang="es-AR" dirty="0" smtClean="0"/>
            <a:t>Hospitales</a:t>
          </a:r>
          <a:endParaRPr lang="es-AR" dirty="0"/>
        </a:p>
      </dgm:t>
    </dgm:pt>
    <dgm:pt modelId="{AF521A12-804A-4101-A003-3AB5AB453F31}" type="parTrans" cxnId="{FE6AEE7E-48B2-4ADC-9B2C-B5990F0E15F8}">
      <dgm:prSet/>
      <dgm:spPr/>
      <dgm:t>
        <a:bodyPr/>
        <a:lstStyle/>
        <a:p>
          <a:endParaRPr lang="es-AR"/>
        </a:p>
      </dgm:t>
    </dgm:pt>
    <dgm:pt modelId="{92C09EC0-2CD6-4EE5-A53A-2C4478F908B7}" type="sibTrans" cxnId="{FE6AEE7E-48B2-4ADC-9B2C-B5990F0E15F8}">
      <dgm:prSet/>
      <dgm:spPr/>
      <dgm:t>
        <a:bodyPr/>
        <a:lstStyle/>
        <a:p>
          <a:endParaRPr lang="es-AR"/>
        </a:p>
      </dgm:t>
    </dgm:pt>
    <dgm:pt modelId="{2E93BF70-CFEB-49BD-BB2C-4A67DF7D9170}">
      <dgm:prSet phldrT="[Texto]"/>
      <dgm:spPr/>
      <dgm:t>
        <a:bodyPr/>
        <a:lstStyle/>
        <a:p>
          <a:r>
            <a:rPr lang="es-AR" dirty="0" smtClean="0"/>
            <a:t>Ministerio Desarrollo Social</a:t>
          </a:r>
          <a:endParaRPr lang="es-AR" dirty="0"/>
        </a:p>
      </dgm:t>
    </dgm:pt>
    <dgm:pt modelId="{3E5EBD4A-1A99-48A4-81A5-6DE15C1FFFC8}" type="parTrans" cxnId="{A03039C4-3A1D-4C70-A61A-CA84DA46D197}">
      <dgm:prSet/>
      <dgm:spPr/>
      <dgm:t>
        <a:bodyPr/>
        <a:lstStyle/>
        <a:p>
          <a:endParaRPr lang="es-AR"/>
        </a:p>
      </dgm:t>
    </dgm:pt>
    <dgm:pt modelId="{EF7E8360-BB81-487B-8484-C76D73F04066}" type="sibTrans" cxnId="{A03039C4-3A1D-4C70-A61A-CA84DA46D197}">
      <dgm:prSet/>
      <dgm:spPr/>
      <dgm:t>
        <a:bodyPr/>
        <a:lstStyle/>
        <a:p>
          <a:endParaRPr lang="es-AR"/>
        </a:p>
      </dgm:t>
    </dgm:pt>
    <dgm:pt modelId="{6E73FFE0-C383-4315-9D0A-987DC846E068}">
      <dgm:prSet phldrT="[Texto]"/>
      <dgm:spPr/>
      <dgm:t>
        <a:bodyPr/>
        <a:lstStyle/>
        <a:p>
          <a:endParaRPr lang="es-AR" dirty="0"/>
        </a:p>
      </dgm:t>
    </dgm:pt>
    <dgm:pt modelId="{472EB210-56C7-44A4-B6B8-45C23C857ED2}" type="parTrans" cxnId="{807CEE5B-E460-4B46-AEB2-ABAF8FB63F19}">
      <dgm:prSet/>
      <dgm:spPr/>
      <dgm:t>
        <a:bodyPr/>
        <a:lstStyle/>
        <a:p>
          <a:endParaRPr lang="es-AR"/>
        </a:p>
      </dgm:t>
    </dgm:pt>
    <dgm:pt modelId="{564B2BCB-5767-4340-9A7A-F26B3473D429}" type="sibTrans" cxnId="{807CEE5B-E460-4B46-AEB2-ABAF8FB63F19}">
      <dgm:prSet/>
      <dgm:spPr/>
      <dgm:t>
        <a:bodyPr/>
        <a:lstStyle/>
        <a:p>
          <a:endParaRPr lang="es-AR"/>
        </a:p>
      </dgm:t>
    </dgm:pt>
    <dgm:pt modelId="{F4B867BE-0D92-4ABD-B849-9676DB265EC8}">
      <dgm:prSet phldrT="[Texto]"/>
      <dgm:spPr/>
      <dgm:t>
        <a:bodyPr/>
        <a:lstStyle/>
        <a:p>
          <a:r>
            <a:rPr lang="es-AR" dirty="0" smtClean="0"/>
            <a:t>Ministerio Salud</a:t>
          </a:r>
          <a:endParaRPr lang="es-AR" dirty="0"/>
        </a:p>
      </dgm:t>
    </dgm:pt>
    <dgm:pt modelId="{3BD60E08-8AFE-4DA3-9CE0-7D8A19867149}" type="parTrans" cxnId="{672F116B-62E7-4EDD-B9C8-B1A764BD04A0}">
      <dgm:prSet/>
      <dgm:spPr/>
      <dgm:t>
        <a:bodyPr/>
        <a:lstStyle/>
        <a:p>
          <a:endParaRPr lang="es-AR"/>
        </a:p>
      </dgm:t>
    </dgm:pt>
    <dgm:pt modelId="{D303E128-69CB-463C-A419-DD60568E3EC7}" type="sibTrans" cxnId="{672F116B-62E7-4EDD-B9C8-B1A764BD04A0}">
      <dgm:prSet/>
      <dgm:spPr/>
      <dgm:t>
        <a:bodyPr/>
        <a:lstStyle/>
        <a:p>
          <a:endParaRPr lang="es-AR"/>
        </a:p>
      </dgm:t>
    </dgm:pt>
    <dgm:pt modelId="{478DF4D7-01EE-4264-B631-F2F7D9F65BCB}" type="pres">
      <dgm:prSet presAssocID="{3B75303E-84CC-4951-96BE-DF5A0743B6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683DC7F-4C21-4F19-8114-7D6DE0A4A338}" type="pres">
      <dgm:prSet presAssocID="{3891A0CB-B3CC-49B5-8201-581E6EA3BC50}" presName="centerShape" presStyleLbl="node0" presStyleIdx="0" presStyleCnt="1"/>
      <dgm:spPr/>
      <dgm:t>
        <a:bodyPr/>
        <a:lstStyle/>
        <a:p>
          <a:endParaRPr lang="es-AR"/>
        </a:p>
      </dgm:t>
    </dgm:pt>
    <dgm:pt modelId="{5C90F840-8542-4998-A74C-665594E0C8C6}" type="pres">
      <dgm:prSet presAssocID="{C8009D3E-E21F-4CD5-A45C-4C728EEE9AD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7B429E-67EB-44C2-A395-B59B24E3E5EF}" type="pres">
      <dgm:prSet presAssocID="{C8009D3E-E21F-4CD5-A45C-4C728EEE9AD7}" presName="dummy" presStyleCnt="0"/>
      <dgm:spPr/>
    </dgm:pt>
    <dgm:pt modelId="{C915BA9D-D68D-4CAA-B2CA-55F795C1A4D6}" type="pres">
      <dgm:prSet presAssocID="{FD5ACB48-F67D-46A8-9513-9786F5314539}" presName="sibTrans" presStyleLbl="sibTrans2D1" presStyleIdx="0" presStyleCnt="6"/>
      <dgm:spPr/>
      <dgm:t>
        <a:bodyPr/>
        <a:lstStyle/>
        <a:p>
          <a:endParaRPr lang="es-AR"/>
        </a:p>
      </dgm:t>
    </dgm:pt>
    <dgm:pt modelId="{776074B9-C32F-46B3-B20E-E8FFB1094535}" type="pres">
      <dgm:prSet presAssocID="{1004C3F3-8D03-4311-8DBB-DD3E2FE4CB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36AA6DB-F18E-437A-BEBD-21823BE9CB46}" type="pres">
      <dgm:prSet presAssocID="{1004C3F3-8D03-4311-8DBB-DD3E2FE4CB35}" presName="dummy" presStyleCnt="0"/>
      <dgm:spPr/>
    </dgm:pt>
    <dgm:pt modelId="{9C879C23-E46D-4FB7-9CDE-6C16C3AF635B}" type="pres">
      <dgm:prSet presAssocID="{F1F674D1-459C-4684-8370-38E5383A0E23}" presName="sibTrans" presStyleLbl="sibTrans2D1" presStyleIdx="1" presStyleCnt="6"/>
      <dgm:spPr/>
      <dgm:t>
        <a:bodyPr/>
        <a:lstStyle/>
        <a:p>
          <a:endParaRPr lang="es-AR"/>
        </a:p>
      </dgm:t>
    </dgm:pt>
    <dgm:pt modelId="{181EE371-247A-4143-B19A-D8CAB2315213}" type="pres">
      <dgm:prSet presAssocID="{C38D844B-558B-4390-91A1-DE30C55CADD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6645009-3A90-4721-B5EF-BF96E19BFE1B}" type="pres">
      <dgm:prSet presAssocID="{C38D844B-558B-4390-91A1-DE30C55CADD4}" presName="dummy" presStyleCnt="0"/>
      <dgm:spPr/>
    </dgm:pt>
    <dgm:pt modelId="{14DFDEF7-8D39-4B07-A2D5-118E117FDC42}" type="pres">
      <dgm:prSet presAssocID="{92C09EC0-2CD6-4EE5-A53A-2C4478F908B7}" presName="sibTrans" presStyleLbl="sibTrans2D1" presStyleIdx="2" presStyleCnt="6"/>
      <dgm:spPr/>
      <dgm:t>
        <a:bodyPr/>
        <a:lstStyle/>
        <a:p>
          <a:endParaRPr lang="es-AR"/>
        </a:p>
      </dgm:t>
    </dgm:pt>
    <dgm:pt modelId="{B5B75E35-1AB0-4AA3-8DB4-D428642C58A5}" type="pres">
      <dgm:prSet presAssocID="{F4B867BE-0D92-4ABD-B849-9676DB265EC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2ABEB9-310C-4411-9997-36177B5533C0}" type="pres">
      <dgm:prSet presAssocID="{F4B867BE-0D92-4ABD-B849-9676DB265EC8}" presName="dummy" presStyleCnt="0"/>
      <dgm:spPr/>
    </dgm:pt>
    <dgm:pt modelId="{C60B95A9-59A6-486E-92BD-AB7BCE07F4D7}" type="pres">
      <dgm:prSet presAssocID="{D303E128-69CB-463C-A419-DD60568E3EC7}" presName="sibTrans" presStyleLbl="sibTrans2D1" presStyleIdx="3" presStyleCnt="6"/>
      <dgm:spPr/>
      <dgm:t>
        <a:bodyPr/>
        <a:lstStyle/>
        <a:p>
          <a:endParaRPr lang="es-AR"/>
        </a:p>
      </dgm:t>
    </dgm:pt>
    <dgm:pt modelId="{0F08A056-EC2B-4598-AC63-B81DF097BE3D}" type="pres">
      <dgm:prSet presAssocID="{881B8D42-641E-4C8B-9FBB-29765CBF8AF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B25011C-CEC9-4A02-947F-43B84B2542CE}" type="pres">
      <dgm:prSet presAssocID="{881B8D42-641E-4C8B-9FBB-29765CBF8AFF}" presName="dummy" presStyleCnt="0"/>
      <dgm:spPr/>
    </dgm:pt>
    <dgm:pt modelId="{33EBD805-DFE9-4780-B93D-EFC0EFD5DFCF}" type="pres">
      <dgm:prSet presAssocID="{4F945EF6-E221-4517-A7E7-83FA64679DB5}" presName="sibTrans" presStyleLbl="sibTrans2D1" presStyleIdx="4" presStyleCnt="6"/>
      <dgm:spPr/>
      <dgm:t>
        <a:bodyPr/>
        <a:lstStyle/>
        <a:p>
          <a:endParaRPr lang="es-AR"/>
        </a:p>
      </dgm:t>
    </dgm:pt>
    <dgm:pt modelId="{0B1A2A07-53F5-4E67-995F-B9220DB0E275}" type="pres">
      <dgm:prSet presAssocID="{2E93BF70-CFEB-49BD-BB2C-4A67DF7D91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509EE68-3AAB-4A86-8070-94F90B953655}" type="pres">
      <dgm:prSet presAssocID="{2E93BF70-CFEB-49BD-BB2C-4A67DF7D9170}" presName="dummy" presStyleCnt="0"/>
      <dgm:spPr/>
    </dgm:pt>
    <dgm:pt modelId="{197DA5C2-5F36-41BB-B1A0-7FF1EF879BC2}" type="pres">
      <dgm:prSet presAssocID="{EF7E8360-BB81-487B-8484-C76D73F04066}" presName="sibTrans" presStyleLbl="sibTrans2D1" presStyleIdx="5" presStyleCnt="6"/>
      <dgm:spPr/>
      <dgm:t>
        <a:bodyPr/>
        <a:lstStyle/>
        <a:p>
          <a:endParaRPr lang="es-AR"/>
        </a:p>
      </dgm:t>
    </dgm:pt>
  </dgm:ptLst>
  <dgm:cxnLst>
    <dgm:cxn modelId="{B1BFB467-A1FD-4950-84F9-8D21D5A5DAAD}" type="presOf" srcId="{3B75303E-84CC-4951-96BE-DF5A0743B605}" destId="{478DF4D7-01EE-4264-B631-F2F7D9F65BCB}" srcOrd="0" destOrd="0" presId="urn:microsoft.com/office/officeart/2005/8/layout/radial6"/>
    <dgm:cxn modelId="{9C2CD346-0010-49B7-80AE-0DD1D6D0563F}" type="presOf" srcId="{881B8D42-641E-4C8B-9FBB-29765CBF8AFF}" destId="{0F08A056-EC2B-4598-AC63-B81DF097BE3D}" srcOrd="0" destOrd="0" presId="urn:microsoft.com/office/officeart/2005/8/layout/radial6"/>
    <dgm:cxn modelId="{6090483A-4DAD-44A6-9D5F-7D8852711507}" type="presOf" srcId="{4F945EF6-E221-4517-A7E7-83FA64679DB5}" destId="{33EBD805-DFE9-4780-B93D-EFC0EFD5DFCF}" srcOrd="0" destOrd="0" presId="urn:microsoft.com/office/officeart/2005/8/layout/radial6"/>
    <dgm:cxn modelId="{FD7D53DB-1C3A-4FAD-93E1-2742EDECBDD8}" type="presOf" srcId="{F1F674D1-459C-4684-8370-38E5383A0E23}" destId="{9C879C23-E46D-4FB7-9CDE-6C16C3AF635B}" srcOrd="0" destOrd="0" presId="urn:microsoft.com/office/officeart/2005/8/layout/radial6"/>
    <dgm:cxn modelId="{473FFFC4-275A-43B9-ADBF-8D4828B8F312}" type="presOf" srcId="{1004C3F3-8D03-4311-8DBB-DD3E2FE4CB35}" destId="{776074B9-C32F-46B3-B20E-E8FFB1094535}" srcOrd="0" destOrd="0" presId="urn:microsoft.com/office/officeart/2005/8/layout/radial6"/>
    <dgm:cxn modelId="{9CB734A2-21B9-44E2-AB50-A05A0027B0DB}" type="presOf" srcId="{C8009D3E-E21F-4CD5-A45C-4C728EEE9AD7}" destId="{5C90F840-8542-4998-A74C-665594E0C8C6}" srcOrd="0" destOrd="0" presId="urn:microsoft.com/office/officeart/2005/8/layout/radial6"/>
    <dgm:cxn modelId="{12E75DBE-D5E4-4CBE-8932-8A89F657C562}" type="presOf" srcId="{3891A0CB-B3CC-49B5-8201-581E6EA3BC50}" destId="{B683DC7F-4C21-4F19-8114-7D6DE0A4A338}" srcOrd="0" destOrd="0" presId="urn:microsoft.com/office/officeart/2005/8/layout/radial6"/>
    <dgm:cxn modelId="{A03039C4-3A1D-4C70-A61A-CA84DA46D197}" srcId="{3891A0CB-B3CC-49B5-8201-581E6EA3BC50}" destId="{2E93BF70-CFEB-49BD-BB2C-4A67DF7D9170}" srcOrd="5" destOrd="0" parTransId="{3E5EBD4A-1A99-48A4-81A5-6DE15C1FFFC8}" sibTransId="{EF7E8360-BB81-487B-8484-C76D73F04066}"/>
    <dgm:cxn modelId="{48B45CB5-7A61-4F3A-8B89-17550DB0E83F}" type="presOf" srcId="{FD5ACB48-F67D-46A8-9513-9786F5314539}" destId="{C915BA9D-D68D-4CAA-B2CA-55F795C1A4D6}" srcOrd="0" destOrd="0" presId="urn:microsoft.com/office/officeart/2005/8/layout/radial6"/>
    <dgm:cxn modelId="{3F67B9AE-4289-4E45-AF97-97E03D562CCE}" type="presOf" srcId="{EF7E8360-BB81-487B-8484-C76D73F04066}" destId="{197DA5C2-5F36-41BB-B1A0-7FF1EF879BC2}" srcOrd="0" destOrd="0" presId="urn:microsoft.com/office/officeart/2005/8/layout/radial6"/>
    <dgm:cxn modelId="{FE6AEE7E-48B2-4ADC-9B2C-B5990F0E15F8}" srcId="{3891A0CB-B3CC-49B5-8201-581E6EA3BC50}" destId="{C38D844B-558B-4390-91A1-DE30C55CADD4}" srcOrd="2" destOrd="0" parTransId="{AF521A12-804A-4101-A003-3AB5AB453F31}" sibTransId="{92C09EC0-2CD6-4EE5-A53A-2C4478F908B7}"/>
    <dgm:cxn modelId="{22F9D2EA-F9A7-41A1-B91D-0DD94C6FE10B}" type="presOf" srcId="{2E93BF70-CFEB-49BD-BB2C-4A67DF7D9170}" destId="{0B1A2A07-53F5-4E67-995F-B9220DB0E275}" srcOrd="0" destOrd="0" presId="urn:microsoft.com/office/officeart/2005/8/layout/radial6"/>
    <dgm:cxn modelId="{807CEE5B-E460-4B46-AEB2-ABAF8FB63F19}" srcId="{3B75303E-84CC-4951-96BE-DF5A0743B605}" destId="{6E73FFE0-C383-4315-9D0A-987DC846E068}" srcOrd="1" destOrd="0" parTransId="{472EB210-56C7-44A4-B6B8-45C23C857ED2}" sibTransId="{564B2BCB-5767-4340-9A7A-F26B3473D429}"/>
    <dgm:cxn modelId="{EEC1F98C-2495-4408-B6BD-BCB5E21A616E}" srcId="{3B75303E-84CC-4951-96BE-DF5A0743B605}" destId="{3891A0CB-B3CC-49B5-8201-581E6EA3BC50}" srcOrd="0" destOrd="0" parTransId="{ADD93D7A-FE64-42F7-A7D0-BE9FB921BBFD}" sibTransId="{48211882-1745-46B4-BCF6-120B24B332CE}"/>
    <dgm:cxn modelId="{1FAA2D15-781F-4697-9CB9-1EBB7BD00E9D}" srcId="{3891A0CB-B3CC-49B5-8201-581E6EA3BC50}" destId="{881B8D42-641E-4C8B-9FBB-29765CBF8AFF}" srcOrd="4" destOrd="0" parTransId="{B1202299-80CE-4AD3-9340-A77AB4D5652A}" sibTransId="{4F945EF6-E221-4517-A7E7-83FA64679DB5}"/>
    <dgm:cxn modelId="{03D958B3-007F-4B76-97DB-B82CCD7FC9A2}" type="presOf" srcId="{D303E128-69CB-463C-A419-DD60568E3EC7}" destId="{C60B95A9-59A6-486E-92BD-AB7BCE07F4D7}" srcOrd="0" destOrd="0" presId="urn:microsoft.com/office/officeart/2005/8/layout/radial6"/>
    <dgm:cxn modelId="{E0414ECC-AD9E-48AA-8587-2A7AEF5FD850}" srcId="{3891A0CB-B3CC-49B5-8201-581E6EA3BC50}" destId="{1004C3F3-8D03-4311-8DBB-DD3E2FE4CB35}" srcOrd="1" destOrd="0" parTransId="{201197D6-1736-43B1-B7BE-9EE1C56CEEAD}" sibTransId="{F1F674D1-459C-4684-8370-38E5383A0E23}"/>
    <dgm:cxn modelId="{D78653C7-A8F3-4D91-AAFF-E7949ACE24D8}" type="presOf" srcId="{C38D844B-558B-4390-91A1-DE30C55CADD4}" destId="{181EE371-247A-4143-B19A-D8CAB2315213}" srcOrd="0" destOrd="0" presId="urn:microsoft.com/office/officeart/2005/8/layout/radial6"/>
    <dgm:cxn modelId="{43144849-0257-4AFC-ABA4-5740FF5A80A6}" srcId="{3891A0CB-B3CC-49B5-8201-581E6EA3BC50}" destId="{C8009D3E-E21F-4CD5-A45C-4C728EEE9AD7}" srcOrd="0" destOrd="0" parTransId="{6351376D-48AD-4E89-93FA-ACCEAB083AB0}" sibTransId="{FD5ACB48-F67D-46A8-9513-9786F5314539}"/>
    <dgm:cxn modelId="{BDAB81E4-712E-46FE-AB7E-D4D6E5451E90}" type="presOf" srcId="{92C09EC0-2CD6-4EE5-A53A-2C4478F908B7}" destId="{14DFDEF7-8D39-4B07-A2D5-118E117FDC42}" srcOrd="0" destOrd="0" presId="urn:microsoft.com/office/officeart/2005/8/layout/radial6"/>
    <dgm:cxn modelId="{884CBD18-6093-4022-A42F-777BE9149702}" type="presOf" srcId="{F4B867BE-0D92-4ABD-B849-9676DB265EC8}" destId="{B5B75E35-1AB0-4AA3-8DB4-D428642C58A5}" srcOrd="0" destOrd="0" presId="urn:microsoft.com/office/officeart/2005/8/layout/radial6"/>
    <dgm:cxn modelId="{672F116B-62E7-4EDD-B9C8-B1A764BD04A0}" srcId="{3891A0CB-B3CC-49B5-8201-581E6EA3BC50}" destId="{F4B867BE-0D92-4ABD-B849-9676DB265EC8}" srcOrd="3" destOrd="0" parTransId="{3BD60E08-8AFE-4DA3-9CE0-7D8A19867149}" sibTransId="{D303E128-69CB-463C-A419-DD60568E3EC7}"/>
    <dgm:cxn modelId="{7937ADE0-7381-4068-85BD-5F9CE0CE9090}" type="presParOf" srcId="{478DF4D7-01EE-4264-B631-F2F7D9F65BCB}" destId="{B683DC7F-4C21-4F19-8114-7D6DE0A4A338}" srcOrd="0" destOrd="0" presId="urn:microsoft.com/office/officeart/2005/8/layout/radial6"/>
    <dgm:cxn modelId="{04C7A08B-7321-4C8F-AE42-3CB5723405D8}" type="presParOf" srcId="{478DF4D7-01EE-4264-B631-F2F7D9F65BCB}" destId="{5C90F840-8542-4998-A74C-665594E0C8C6}" srcOrd="1" destOrd="0" presId="urn:microsoft.com/office/officeart/2005/8/layout/radial6"/>
    <dgm:cxn modelId="{C822AE0E-4CA9-47EF-BBD8-A3C36990AB1B}" type="presParOf" srcId="{478DF4D7-01EE-4264-B631-F2F7D9F65BCB}" destId="{7D7B429E-67EB-44C2-A395-B59B24E3E5EF}" srcOrd="2" destOrd="0" presId="urn:microsoft.com/office/officeart/2005/8/layout/radial6"/>
    <dgm:cxn modelId="{C82096EB-4EFD-4C53-8296-8F8D21117A32}" type="presParOf" srcId="{478DF4D7-01EE-4264-B631-F2F7D9F65BCB}" destId="{C915BA9D-D68D-4CAA-B2CA-55F795C1A4D6}" srcOrd="3" destOrd="0" presId="urn:microsoft.com/office/officeart/2005/8/layout/radial6"/>
    <dgm:cxn modelId="{F3348EA7-2D84-4845-9C85-E39BCBA77082}" type="presParOf" srcId="{478DF4D7-01EE-4264-B631-F2F7D9F65BCB}" destId="{776074B9-C32F-46B3-B20E-E8FFB1094535}" srcOrd="4" destOrd="0" presId="urn:microsoft.com/office/officeart/2005/8/layout/radial6"/>
    <dgm:cxn modelId="{D14923D6-2892-483D-B3D4-E11CC845B137}" type="presParOf" srcId="{478DF4D7-01EE-4264-B631-F2F7D9F65BCB}" destId="{E36AA6DB-F18E-437A-BEBD-21823BE9CB46}" srcOrd="5" destOrd="0" presId="urn:microsoft.com/office/officeart/2005/8/layout/radial6"/>
    <dgm:cxn modelId="{6A60025B-D7F6-4CBB-A56A-992983FCB45B}" type="presParOf" srcId="{478DF4D7-01EE-4264-B631-F2F7D9F65BCB}" destId="{9C879C23-E46D-4FB7-9CDE-6C16C3AF635B}" srcOrd="6" destOrd="0" presId="urn:microsoft.com/office/officeart/2005/8/layout/radial6"/>
    <dgm:cxn modelId="{F01E3C29-1AE5-4613-A64E-D715E9055117}" type="presParOf" srcId="{478DF4D7-01EE-4264-B631-F2F7D9F65BCB}" destId="{181EE371-247A-4143-B19A-D8CAB2315213}" srcOrd="7" destOrd="0" presId="urn:microsoft.com/office/officeart/2005/8/layout/radial6"/>
    <dgm:cxn modelId="{834B2A96-50F4-421B-899B-98B7333E2904}" type="presParOf" srcId="{478DF4D7-01EE-4264-B631-F2F7D9F65BCB}" destId="{36645009-3A90-4721-B5EF-BF96E19BFE1B}" srcOrd="8" destOrd="0" presId="urn:microsoft.com/office/officeart/2005/8/layout/radial6"/>
    <dgm:cxn modelId="{EEFD3932-1B84-49D6-B709-7A9E2EB9038F}" type="presParOf" srcId="{478DF4D7-01EE-4264-B631-F2F7D9F65BCB}" destId="{14DFDEF7-8D39-4B07-A2D5-118E117FDC42}" srcOrd="9" destOrd="0" presId="urn:microsoft.com/office/officeart/2005/8/layout/radial6"/>
    <dgm:cxn modelId="{09F648B2-B23F-4660-A5C0-E27A237054AB}" type="presParOf" srcId="{478DF4D7-01EE-4264-B631-F2F7D9F65BCB}" destId="{B5B75E35-1AB0-4AA3-8DB4-D428642C58A5}" srcOrd="10" destOrd="0" presId="urn:microsoft.com/office/officeart/2005/8/layout/radial6"/>
    <dgm:cxn modelId="{0A727282-12BA-4423-8D8B-6E9E0418505C}" type="presParOf" srcId="{478DF4D7-01EE-4264-B631-F2F7D9F65BCB}" destId="{D72ABEB9-310C-4411-9997-36177B5533C0}" srcOrd="11" destOrd="0" presId="urn:microsoft.com/office/officeart/2005/8/layout/radial6"/>
    <dgm:cxn modelId="{951B8F4F-D0AC-4E28-BE07-829E7386B1B4}" type="presParOf" srcId="{478DF4D7-01EE-4264-B631-F2F7D9F65BCB}" destId="{C60B95A9-59A6-486E-92BD-AB7BCE07F4D7}" srcOrd="12" destOrd="0" presId="urn:microsoft.com/office/officeart/2005/8/layout/radial6"/>
    <dgm:cxn modelId="{E6334203-6B3D-4777-B8C4-4EDB0F9E6427}" type="presParOf" srcId="{478DF4D7-01EE-4264-B631-F2F7D9F65BCB}" destId="{0F08A056-EC2B-4598-AC63-B81DF097BE3D}" srcOrd="13" destOrd="0" presId="urn:microsoft.com/office/officeart/2005/8/layout/radial6"/>
    <dgm:cxn modelId="{E74BE894-58F8-45CD-8F76-D67C61E7AC8A}" type="presParOf" srcId="{478DF4D7-01EE-4264-B631-F2F7D9F65BCB}" destId="{5B25011C-CEC9-4A02-947F-43B84B2542CE}" srcOrd="14" destOrd="0" presId="urn:microsoft.com/office/officeart/2005/8/layout/radial6"/>
    <dgm:cxn modelId="{475C6E28-37F7-473E-A3BE-2820481FF885}" type="presParOf" srcId="{478DF4D7-01EE-4264-B631-F2F7D9F65BCB}" destId="{33EBD805-DFE9-4780-B93D-EFC0EFD5DFCF}" srcOrd="15" destOrd="0" presId="urn:microsoft.com/office/officeart/2005/8/layout/radial6"/>
    <dgm:cxn modelId="{414054F6-62AA-4F3B-AB92-F6C8570CED3C}" type="presParOf" srcId="{478DF4D7-01EE-4264-B631-F2F7D9F65BCB}" destId="{0B1A2A07-53F5-4E67-995F-B9220DB0E275}" srcOrd="16" destOrd="0" presId="urn:microsoft.com/office/officeart/2005/8/layout/radial6"/>
    <dgm:cxn modelId="{CA0B5618-E102-4C1B-8592-1359A6ADE7BA}" type="presParOf" srcId="{478DF4D7-01EE-4264-B631-F2F7D9F65BCB}" destId="{5509EE68-3AAB-4A86-8070-94F90B953655}" srcOrd="17" destOrd="0" presId="urn:microsoft.com/office/officeart/2005/8/layout/radial6"/>
    <dgm:cxn modelId="{C25C335C-8FE3-4E7C-91C9-F30D2564E061}" type="presParOf" srcId="{478DF4D7-01EE-4264-B631-F2F7D9F65BCB}" destId="{197DA5C2-5F36-41BB-B1A0-7FF1EF879BC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DC629-2F36-4AFC-BB58-90E8E3977FD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7C806BD-362E-42DB-BC8E-0B213C3C532C}">
      <dgm:prSet phldrT="[Texto]"/>
      <dgm:spPr/>
      <dgm:t>
        <a:bodyPr/>
        <a:lstStyle/>
        <a:p>
          <a:r>
            <a:rPr lang="es-AR" dirty="0" smtClean="0"/>
            <a:t>24 </a:t>
          </a:r>
          <a:r>
            <a:rPr lang="es-AR" dirty="0" err="1" smtClean="0"/>
            <a:t>hs</a:t>
          </a:r>
          <a:r>
            <a:rPr lang="es-AR" dirty="0" smtClean="0"/>
            <a:t>.</a:t>
          </a:r>
          <a:endParaRPr lang="es-AR" dirty="0"/>
        </a:p>
      </dgm:t>
    </dgm:pt>
    <dgm:pt modelId="{3F10F37D-6FC2-45F4-88BC-2FB037610EED}" type="parTrans" cxnId="{FDB04EDA-642C-479A-8BF5-E844B030BB1F}">
      <dgm:prSet/>
      <dgm:spPr/>
      <dgm:t>
        <a:bodyPr/>
        <a:lstStyle/>
        <a:p>
          <a:endParaRPr lang="es-AR"/>
        </a:p>
      </dgm:t>
    </dgm:pt>
    <dgm:pt modelId="{D806B34B-C1E8-4CFB-851D-A9E013F549A1}" type="sibTrans" cxnId="{FDB04EDA-642C-479A-8BF5-E844B030BB1F}">
      <dgm:prSet/>
      <dgm:spPr/>
      <dgm:t>
        <a:bodyPr/>
        <a:lstStyle/>
        <a:p>
          <a:endParaRPr lang="es-AR"/>
        </a:p>
      </dgm:t>
    </dgm:pt>
    <dgm:pt modelId="{3DF32A9A-E5D9-43EA-A330-747DEB037348}">
      <dgm:prSet phldrT="[Texto]"/>
      <dgm:spPr/>
      <dgm:t>
        <a:bodyPr/>
        <a:lstStyle/>
        <a:p>
          <a:r>
            <a:rPr lang="es-AR" dirty="0" smtClean="0"/>
            <a:t>Capital: </a:t>
          </a:r>
          <a:r>
            <a:rPr lang="es-AR" b="1" dirty="0" smtClean="0"/>
            <a:t>4524751</a:t>
          </a:r>
          <a:r>
            <a:rPr lang="es-AR" dirty="0" smtClean="0"/>
            <a:t> </a:t>
          </a:r>
          <a:r>
            <a:rPr lang="es-AR" b="1" dirty="0" smtClean="0"/>
            <a:t>(Mesa de Atención Permanente)</a:t>
          </a:r>
          <a:r>
            <a:rPr lang="es-AR" dirty="0" smtClean="0"/>
            <a:t> </a:t>
          </a:r>
          <a:endParaRPr lang="es-AR" dirty="0"/>
        </a:p>
      </dgm:t>
    </dgm:pt>
    <dgm:pt modelId="{FA24A989-787B-4852-A73C-50893441A780}" type="parTrans" cxnId="{02BAACE1-04EB-4A0A-866F-461E14960E93}">
      <dgm:prSet/>
      <dgm:spPr/>
      <dgm:t>
        <a:bodyPr/>
        <a:lstStyle/>
        <a:p>
          <a:endParaRPr lang="es-AR"/>
        </a:p>
      </dgm:t>
    </dgm:pt>
    <dgm:pt modelId="{BD844D8E-7B92-4371-912D-CAA0C8150608}" type="sibTrans" cxnId="{02BAACE1-04EB-4A0A-866F-461E14960E93}">
      <dgm:prSet/>
      <dgm:spPr/>
      <dgm:t>
        <a:bodyPr/>
        <a:lstStyle/>
        <a:p>
          <a:endParaRPr lang="es-AR"/>
        </a:p>
      </dgm:t>
    </dgm:pt>
    <dgm:pt modelId="{4796E3C8-C6E5-4E12-A12F-1624B5475743}">
      <dgm:prSet phldrT="[Texto]"/>
      <dgm:spPr/>
      <dgm:t>
        <a:bodyPr/>
        <a:lstStyle/>
        <a:p>
          <a:r>
            <a:rPr lang="es-AR" dirty="0" smtClean="0"/>
            <a:t>Concepción: </a:t>
          </a:r>
          <a:r>
            <a:rPr lang="es-AR" b="1" dirty="0" smtClean="0">
              <a:solidFill>
                <a:prstClr val="white"/>
              </a:solidFill>
            </a:rPr>
            <a:t>03865-421789 (Guardia Policial)</a:t>
          </a:r>
          <a:endParaRPr lang="es-AR" dirty="0"/>
        </a:p>
      </dgm:t>
    </dgm:pt>
    <dgm:pt modelId="{0E367DD4-06BD-4079-BA28-CEE55A252CE2}" type="parTrans" cxnId="{9D583C40-781F-4FB7-9EB7-589D883D2ECC}">
      <dgm:prSet/>
      <dgm:spPr/>
      <dgm:t>
        <a:bodyPr/>
        <a:lstStyle/>
        <a:p>
          <a:endParaRPr lang="es-AR"/>
        </a:p>
      </dgm:t>
    </dgm:pt>
    <dgm:pt modelId="{433F8AC3-95C1-49E6-BA1B-E0DFEF8194E2}" type="sibTrans" cxnId="{9D583C40-781F-4FB7-9EB7-589D883D2ECC}">
      <dgm:prSet/>
      <dgm:spPr/>
      <dgm:t>
        <a:bodyPr/>
        <a:lstStyle/>
        <a:p>
          <a:endParaRPr lang="es-AR"/>
        </a:p>
      </dgm:t>
    </dgm:pt>
    <dgm:pt modelId="{01E862BF-B5B3-4B40-9451-292541523153}">
      <dgm:prSet phldrT="[Texto]"/>
      <dgm:spPr/>
      <dgm:t>
        <a:bodyPr/>
        <a:lstStyle/>
        <a:p>
          <a:r>
            <a:rPr lang="es-AR" dirty="0" smtClean="0"/>
            <a:t>Monteros: </a:t>
          </a:r>
          <a:r>
            <a:rPr lang="es-AR" b="1" dirty="0" smtClean="0">
              <a:solidFill>
                <a:prstClr val="white"/>
              </a:solidFill>
            </a:rPr>
            <a:t>al 03863-429016 (Guardia Policial)</a:t>
          </a:r>
          <a:endParaRPr lang="es-AR" dirty="0"/>
        </a:p>
      </dgm:t>
    </dgm:pt>
    <dgm:pt modelId="{FB7EE470-F744-4822-87DF-681E0568D85A}" type="parTrans" cxnId="{21063F02-5D1C-41B4-893C-30D4D6F14F99}">
      <dgm:prSet/>
      <dgm:spPr/>
      <dgm:t>
        <a:bodyPr/>
        <a:lstStyle/>
        <a:p>
          <a:endParaRPr lang="es-AR"/>
        </a:p>
      </dgm:t>
    </dgm:pt>
    <dgm:pt modelId="{7E2E3285-163C-4AE9-8C0C-7DBE71EA9670}" type="sibTrans" cxnId="{21063F02-5D1C-41B4-893C-30D4D6F14F99}">
      <dgm:prSet/>
      <dgm:spPr/>
      <dgm:t>
        <a:bodyPr/>
        <a:lstStyle/>
        <a:p>
          <a:endParaRPr lang="es-AR"/>
        </a:p>
      </dgm:t>
    </dgm:pt>
    <dgm:pt modelId="{DAAAD2E0-7DC2-44A1-9067-75657D14DC4C}" type="pres">
      <dgm:prSet presAssocID="{DC9DC629-2F36-4AFC-BB58-90E8E3977FD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4A132EDD-0FA5-4F66-BCE2-A8FB4380E225}" type="pres">
      <dgm:prSet presAssocID="{37C806BD-362E-42DB-BC8E-0B213C3C532C}" presName="thickLine" presStyleLbl="alignNode1" presStyleIdx="0" presStyleCnt="1"/>
      <dgm:spPr/>
    </dgm:pt>
    <dgm:pt modelId="{5F48F69D-6FB8-43EA-A84D-11577BC6ED53}" type="pres">
      <dgm:prSet presAssocID="{37C806BD-362E-42DB-BC8E-0B213C3C532C}" presName="horz1" presStyleCnt="0"/>
      <dgm:spPr/>
    </dgm:pt>
    <dgm:pt modelId="{2CDD9959-2AD3-4C56-958E-E554BF0C8EBC}" type="pres">
      <dgm:prSet presAssocID="{37C806BD-362E-42DB-BC8E-0B213C3C532C}" presName="tx1" presStyleLbl="revTx" presStyleIdx="0" presStyleCnt="4"/>
      <dgm:spPr/>
      <dgm:t>
        <a:bodyPr/>
        <a:lstStyle/>
        <a:p>
          <a:endParaRPr lang="es-AR"/>
        </a:p>
      </dgm:t>
    </dgm:pt>
    <dgm:pt modelId="{0F921988-ABCB-4BE1-8DC3-691012A0EDFE}" type="pres">
      <dgm:prSet presAssocID="{37C806BD-362E-42DB-BC8E-0B213C3C532C}" presName="vert1" presStyleCnt="0"/>
      <dgm:spPr/>
    </dgm:pt>
    <dgm:pt modelId="{9B1B7F18-2A1A-403C-BE16-75D75ABBFB46}" type="pres">
      <dgm:prSet presAssocID="{3DF32A9A-E5D9-43EA-A330-747DEB037348}" presName="vertSpace2a" presStyleCnt="0"/>
      <dgm:spPr/>
    </dgm:pt>
    <dgm:pt modelId="{9C3AB84F-D190-45E1-A4F5-2A912731FE2B}" type="pres">
      <dgm:prSet presAssocID="{3DF32A9A-E5D9-43EA-A330-747DEB037348}" presName="horz2" presStyleCnt="0"/>
      <dgm:spPr/>
    </dgm:pt>
    <dgm:pt modelId="{05D57D09-A5F7-4A30-982F-1263DFD412F8}" type="pres">
      <dgm:prSet presAssocID="{3DF32A9A-E5D9-43EA-A330-747DEB037348}" presName="horzSpace2" presStyleCnt="0"/>
      <dgm:spPr/>
    </dgm:pt>
    <dgm:pt modelId="{75E04E90-5052-4DD3-83D3-06F7003593EE}" type="pres">
      <dgm:prSet presAssocID="{3DF32A9A-E5D9-43EA-A330-747DEB037348}" presName="tx2" presStyleLbl="revTx" presStyleIdx="1" presStyleCnt="4"/>
      <dgm:spPr/>
      <dgm:t>
        <a:bodyPr/>
        <a:lstStyle/>
        <a:p>
          <a:endParaRPr lang="es-AR"/>
        </a:p>
      </dgm:t>
    </dgm:pt>
    <dgm:pt modelId="{C02A9099-49A1-40AE-B35F-73D1D4FA0B60}" type="pres">
      <dgm:prSet presAssocID="{3DF32A9A-E5D9-43EA-A330-747DEB037348}" presName="vert2" presStyleCnt="0"/>
      <dgm:spPr/>
    </dgm:pt>
    <dgm:pt modelId="{422E3B8D-0D47-4D09-8D9B-764D74A70CB9}" type="pres">
      <dgm:prSet presAssocID="{3DF32A9A-E5D9-43EA-A330-747DEB037348}" presName="thinLine2b" presStyleLbl="callout" presStyleIdx="0" presStyleCnt="3"/>
      <dgm:spPr/>
    </dgm:pt>
    <dgm:pt modelId="{7AB70048-5AB6-424F-8291-E8E8D2407779}" type="pres">
      <dgm:prSet presAssocID="{3DF32A9A-E5D9-43EA-A330-747DEB037348}" presName="vertSpace2b" presStyleCnt="0"/>
      <dgm:spPr/>
    </dgm:pt>
    <dgm:pt modelId="{BAE4C2B6-D5EC-45BF-9453-93357EAE4984}" type="pres">
      <dgm:prSet presAssocID="{4796E3C8-C6E5-4E12-A12F-1624B5475743}" presName="horz2" presStyleCnt="0"/>
      <dgm:spPr/>
    </dgm:pt>
    <dgm:pt modelId="{73C8B6CE-8AD8-47DA-AE5E-E1A79F239859}" type="pres">
      <dgm:prSet presAssocID="{4796E3C8-C6E5-4E12-A12F-1624B5475743}" presName="horzSpace2" presStyleCnt="0"/>
      <dgm:spPr/>
    </dgm:pt>
    <dgm:pt modelId="{DD2C3630-6FDB-4D2A-AC63-8D10C67130AB}" type="pres">
      <dgm:prSet presAssocID="{4796E3C8-C6E5-4E12-A12F-1624B5475743}" presName="tx2" presStyleLbl="revTx" presStyleIdx="2" presStyleCnt="4"/>
      <dgm:spPr/>
      <dgm:t>
        <a:bodyPr/>
        <a:lstStyle/>
        <a:p>
          <a:endParaRPr lang="es-AR"/>
        </a:p>
      </dgm:t>
    </dgm:pt>
    <dgm:pt modelId="{3AE6AAD1-0C98-4F88-BF9A-32D37254AA63}" type="pres">
      <dgm:prSet presAssocID="{4796E3C8-C6E5-4E12-A12F-1624B5475743}" presName="vert2" presStyleCnt="0"/>
      <dgm:spPr/>
    </dgm:pt>
    <dgm:pt modelId="{C28B2E48-9DAE-417A-BB43-1306B6DAD5C3}" type="pres">
      <dgm:prSet presAssocID="{4796E3C8-C6E5-4E12-A12F-1624B5475743}" presName="thinLine2b" presStyleLbl="callout" presStyleIdx="1" presStyleCnt="3"/>
      <dgm:spPr/>
    </dgm:pt>
    <dgm:pt modelId="{AF93B9F8-8518-4931-BD5B-801A12EF56A9}" type="pres">
      <dgm:prSet presAssocID="{4796E3C8-C6E5-4E12-A12F-1624B5475743}" presName="vertSpace2b" presStyleCnt="0"/>
      <dgm:spPr/>
    </dgm:pt>
    <dgm:pt modelId="{055E5185-2884-44BA-A376-CCC2C8FBF684}" type="pres">
      <dgm:prSet presAssocID="{01E862BF-B5B3-4B40-9451-292541523153}" presName="horz2" presStyleCnt="0"/>
      <dgm:spPr/>
    </dgm:pt>
    <dgm:pt modelId="{880B51FC-1156-4103-AF64-9735166D8A2F}" type="pres">
      <dgm:prSet presAssocID="{01E862BF-B5B3-4B40-9451-292541523153}" presName="horzSpace2" presStyleCnt="0"/>
      <dgm:spPr/>
    </dgm:pt>
    <dgm:pt modelId="{66178E15-2F03-499C-99D3-B2CCA78F736A}" type="pres">
      <dgm:prSet presAssocID="{01E862BF-B5B3-4B40-9451-292541523153}" presName="tx2" presStyleLbl="revTx" presStyleIdx="3" presStyleCnt="4"/>
      <dgm:spPr/>
      <dgm:t>
        <a:bodyPr/>
        <a:lstStyle/>
        <a:p>
          <a:endParaRPr lang="es-AR"/>
        </a:p>
      </dgm:t>
    </dgm:pt>
    <dgm:pt modelId="{88814730-E4E9-4882-B316-367F1C0A5DEF}" type="pres">
      <dgm:prSet presAssocID="{01E862BF-B5B3-4B40-9451-292541523153}" presName="vert2" presStyleCnt="0"/>
      <dgm:spPr/>
    </dgm:pt>
    <dgm:pt modelId="{C92F07BB-D0C0-4754-B099-FA8627AB8ED2}" type="pres">
      <dgm:prSet presAssocID="{01E862BF-B5B3-4B40-9451-292541523153}" presName="thinLine2b" presStyleLbl="callout" presStyleIdx="2" presStyleCnt="3"/>
      <dgm:spPr/>
    </dgm:pt>
    <dgm:pt modelId="{69633D3A-60C2-4356-A5F7-8FFE41429DDB}" type="pres">
      <dgm:prSet presAssocID="{01E862BF-B5B3-4B40-9451-292541523153}" presName="vertSpace2b" presStyleCnt="0"/>
      <dgm:spPr/>
    </dgm:pt>
  </dgm:ptLst>
  <dgm:cxnLst>
    <dgm:cxn modelId="{C32D0E7B-096B-4219-AB70-1223F1A4F784}" type="presOf" srcId="{DC9DC629-2F36-4AFC-BB58-90E8E3977FDC}" destId="{DAAAD2E0-7DC2-44A1-9067-75657D14DC4C}" srcOrd="0" destOrd="0" presId="urn:microsoft.com/office/officeart/2008/layout/LinedList"/>
    <dgm:cxn modelId="{02BAACE1-04EB-4A0A-866F-461E14960E93}" srcId="{37C806BD-362E-42DB-BC8E-0B213C3C532C}" destId="{3DF32A9A-E5D9-43EA-A330-747DEB037348}" srcOrd="0" destOrd="0" parTransId="{FA24A989-787B-4852-A73C-50893441A780}" sibTransId="{BD844D8E-7B92-4371-912D-CAA0C8150608}"/>
    <dgm:cxn modelId="{BED5F5B1-454D-475F-B1CF-1F034565E4A4}" type="presOf" srcId="{37C806BD-362E-42DB-BC8E-0B213C3C532C}" destId="{2CDD9959-2AD3-4C56-958E-E554BF0C8EBC}" srcOrd="0" destOrd="0" presId="urn:microsoft.com/office/officeart/2008/layout/LinedList"/>
    <dgm:cxn modelId="{21063F02-5D1C-41B4-893C-30D4D6F14F99}" srcId="{37C806BD-362E-42DB-BC8E-0B213C3C532C}" destId="{01E862BF-B5B3-4B40-9451-292541523153}" srcOrd="2" destOrd="0" parTransId="{FB7EE470-F744-4822-87DF-681E0568D85A}" sibTransId="{7E2E3285-163C-4AE9-8C0C-7DBE71EA9670}"/>
    <dgm:cxn modelId="{7CD470E0-97E8-4354-80D4-D207A67AAB14}" type="presOf" srcId="{01E862BF-B5B3-4B40-9451-292541523153}" destId="{66178E15-2F03-499C-99D3-B2CCA78F736A}" srcOrd="0" destOrd="0" presId="urn:microsoft.com/office/officeart/2008/layout/LinedList"/>
    <dgm:cxn modelId="{9D583C40-781F-4FB7-9EB7-589D883D2ECC}" srcId="{37C806BD-362E-42DB-BC8E-0B213C3C532C}" destId="{4796E3C8-C6E5-4E12-A12F-1624B5475743}" srcOrd="1" destOrd="0" parTransId="{0E367DD4-06BD-4079-BA28-CEE55A252CE2}" sibTransId="{433F8AC3-95C1-49E6-BA1B-E0DFEF8194E2}"/>
    <dgm:cxn modelId="{22FDBD0D-6E56-42FF-B3DA-59B27FC2A87F}" type="presOf" srcId="{4796E3C8-C6E5-4E12-A12F-1624B5475743}" destId="{DD2C3630-6FDB-4D2A-AC63-8D10C67130AB}" srcOrd="0" destOrd="0" presId="urn:microsoft.com/office/officeart/2008/layout/LinedList"/>
    <dgm:cxn modelId="{FDB04EDA-642C-479A-8BF5-E844B030BB1F}" srcId="{DC9DC629-2F36-4AFC-BB58-90E8E3977FDC}" destId="{37C806BD-362E-42DB-BC8E-0B213C3C532C}" srcOrd="0" destOrd="0" parTransId="{3F10F37D-6FC2-45F4-88BC-2FB037610EED}" sibTransId="{D806B34B-C1E8-4CFB-851D-A9E013F549A1}"/>
    <dgm:cxn modelId="{8C61C0D0-95A5-4FBF-A2D5-9071188942EA}" type="presOf" srcId="{3DF32A9A-E5D9-43EA-A330-747DEB037348}" destId="{75E04E90-5052-4DD3-83D3-06F7003593EE}" srcOrd="0" destOrd="0" presId="urn:microsoft.com/office/officeart/2008/layout/LinedList"/>
    <dgm:cxn modelId="{0282A5FA-A78D-41C6-AF74-2EC7F9791EB7}" type="presParOf" srcId="{DAAAD2E0-7DC2-44A1-9067-75657D14DC4C}" destId="{4A132EDD-0FA5-4F66-BCE2-A8FB4380E225}" srcOrd="0" destOrd="0" presId="urn:microsoft.com/office/officeart/2008/layout/LinedList"/>
    <dgm:cxn modelId="{3277E5ED-4DF9-4642-AC4A-4E608BA8EFF0}" type="presParOf" srcId="{DAAAD2E0-7DC2-44A1-9067-75657D14DC4C}" destId="{5F48F69D-6FB8-43EA-A84D-11577BC6ED53}" srcOrd="1" destOrd="0" presId="urn:microsoft.com/office/officeart/2008/layout/LinedList"/>
    <dgm:cxn modelId="{2FAA0807-1139-499B-AAEF-BBC075CF8896}" type="presParOf" srcId="{5F48F69D-6FB8-43EA-A84D-11577BC6ED53}" destId="{2CDD9959-2AD3-4C56-958E-E554BF0C8EBC}" srcOrd="0" destOrd="0" presId="urn:microsoft.com/office/officeart/2008/layout/LinedList"/>
    <dgm:cxn modelId="{418E50A7-B5C8-4F1C-A865-C5C1C4208968}" type="presParOf" srcId="{5F48F69D-6FB8-43EA-A84D-11577BC6ED53}" destId="{0F921988-ABCB-4BE1-8DC3-691012A0EDFE}" srcOrd="1" destOrd="0" presId="urn:microsoft.com/office/officeart/2008/layout/LinedList"/>
    <dgm:cxn modelId="{D9207D57-B734-43B6-AAD4-763D5CF3AD5A}" type="presParOf" srcId="{0F921988-ABCB-4BE1-8DC3-691012A0EDFE}" destId="{9B1B7F18-2A1A-403C-BE16-75D75ABBFB46}" srcOrd="0" destOrd="0" presId="urn:microsoft.com/office/officeart/2008/layout/LinedList"/>
    <dgm:cxn modelId="{1AE2C254-E23C-4D1F-8DD4-2EDCEE7BDE41}" type="presParOf" srcId="{0F921988-ABCB-4BE1-8DC3-691012A0EDFE}" destId="{9C3AB84F-D190-45E1-A4F5-2A912731FE2B}" srcOrd="1" destOrd="0" presId="urn:microsoft.com/office/officeart/2008/layout/LinedList"/>
    <dgm:cxn modelId="{5DB0476F-2378-4868-967E-F804C3EAE07F}" type="presParOf" srcId="{9C3AB84F-D190-45E1-A4F5-2A912731FE2B}" destId="{05D57D09-A5F7-4A30-982F-1263DFD412F8}" srcOrd="0" destOrd="0" presId="urn:microsoft.com/office/officeart/2008/layout/LinedList"/>
    <dgm:cxn modelId="{974538C9-0C13-4076-88DB-0EAB717772C7}" type="presParOf" srcId="{9C3AB84F-D190-45E1-A4F5-2A912731FE2B}" destId="{75E04E90-5052-4DD3-83D3-06F7003593EE}" srcOrd="1" destOrd="0" presId="urn:microsoft.com/office/officeart/2008/layout/LinedList"/>
    <dgm:cxn modelId="{1B2A2216-8BC0-41DE-9B8E-0E33A54389ED}" type="presParOf" srcId="{9C3AB84F-D190-45E1-A4F5-2A912731FE2B}" destId="{C02A9099-49A1-40AE-B35F-73D1D4FA0B60}" srcOrd="2" destOrd="0" presId="urn:microsoft.com/office/officeart/2008/layout/LinedList"/>
    <dgm:cxn modelId="{1CC10B59-9C54-47CC-9D60-F15CDD331D61}" type="presParOf" srcId="{0F921988-ABCB-4BE1-8DC3-691012A0EDFE}" destId="{422E3B8D-0D47-4D09-8D9B-764D74A70CB9}" srcOrd="2" destOrd="0" presId="urn:microsoft.com/office/officeart/2008/layout/LinedList"/>
    <dgm:cxn modelId="{3A205449-54D7-46B3-ADEE-58DE1D8CC736}" type="presParOf" srcId="{0F921988-ABCB-4BE1-8DC3-691012A0EDFE}" destId="{7AB70048-5AB6-424F-8291-E8E8D2407779}" srcOrd="3" destOrd="0" presId="urn:microsoft.com/office/officeart/2008/layout/LinedList"/>
    <dgm:cxn modelId="{9B5D479A-EB85-4274-A7EE-E173F15EAA76}" type="presParOf" srcId="{0F921988-ABCB-4BE1-8DC3-691012A0EDFE}" destId="{BAE4C2B6-D5EC-45BF-9453-93357EAE4984}" srcOrd="4" destOrd="0" presId="urn:microsoft.com/office/officeart/2008/layout/LinedList"/>
    <dgm:cxn modelId="{DB9BEE8B-98C0-48B8-AACC-53DFC95267DC}" type="presParOf" srcId="{BAE4C2B6-D5EC-45BF-9453-93357EAE4984}" destId="{73C8B6CE-8AD8-47DA-AE5E-E1A79F239859}" srcOrd="0" destOrd="0" presId="urn:microsoft.com/office/officeart/2008/layout/LinedList"/>
    <dgm:cxn modelId="{01B7F0A7-B4AB-4AB9-AA17-AC217083B705}" type="presParOf" srcId="{BAE4C2B6-D5EC-45BF-9453-93357EAE4984}" destId="{DD2C3630-6FDB-4D2A-AC63-8D10C67130AB}" srcOrd="1" destOrd="0" presId="urn:microsoft.com/office/officeart/2008/layout/LinedList"/>
    <dgm:cxn modelId="{5C9864AC-8708-44F5-9437-02BCAAB582DD}" type="presParOf" srcId="{BAE4C2B6-D5EC-45BF-9453-93357EAE4984}" destId="{3AE6AAD1-0C98-4F88-BF9A-32D37254AA63}" srcOrd="2" destOrd="0" presId="urn:microsoft.com/office/officeart/2008/layout/LinedList"/>
    <dgm:cxn modelId="{DF0AE6AE-E2F2-4934-9C5F-32CAB2FF471D}" type="presParOf" srcId="{0F921988-ABCB-4BE1-8DC3-691012A0EDFE}" destId="{C28B2E48-9DAE-417A-BB43-1306B6DAD5C3}" srcOrd="5" destOrd="0" presId="urn:microsoft.com/office/officeart/2008/layout/LinedList"/>
    <dgm:cxn modelId="{41DC86DE-02DB-4297-980F-0A1E897ABE01}" type="presParOf" srcId="{0F921988-ABCB-4BE1-8DC3-691012A0EDFE}" destId="{AF93B9F8-8518-4931-BD5B-801A12EF56A9}" srcOrd="6" destOrd="0" presId="urn:microsoft.com/office/officeart/2008/layout/LinedList"/>
    <dgm:cxn modelId="{D2CC0D7B-0940-4156-8D70-3358156C7B49}" type="presParOf" srcId="{0F921988-ABCB-4BE1-8DC3-691012A0EDFE}" destId="{055E5185-2884-44BA-A376-CCC2C8FBF684}" srcOrd="7" destOrd="0" presId="urn:microsoft.com/office/officeart/2008/layout/LinedList"/>
    <dgm:cxn modelId="{0862EEE4-BC99-43D8-BC05-25E5821A6A97}" type="presParOf" srcId="{055E5185-2884-44BA-A376-CCC2C8FBF684}" destId="{880B51FC-1156-4103-AF64-9735166D8A2F}" srcOrd="0" destOrd="0" presId="urn:microsoft.com/office/officeart/2008/layout/LinedList"/>
    <dgm:cxn modelId="{69EEBEA1-58DB-4650-829F-8DA2D0E29B06}" type="presParOf" srcId="{055E5185-2884-44BA-A376-CCC2C8FBF684}" destId="{66178E15-2F03-499C-99D3-B2CCA78F736A}" srcOrd="1" destOrd="0" presId="urn:microsoft.com/office/officeart/2008/layout/LinedList"/>
    <dgm:cxn modelId="{9F14970F-E37D-4E5E-AA77-5EC2A77448EF}" type="presParOf" srcId="{055E5185-2884-44BA-A376-CCC2C8FBF684}" destId="{88814730-E4E9-4882-B316-367F1C0A5DEF}" srcOrd="2" destOrd="0" presId="urn:microsoft.com/office/officeart/2008/layout/LinedList"/>
    <dgm:cxn modelId="{83FA072B-2093-49C5-815D-53B2240A9283}" type="presParOf" srcId="{0F921988-ABCB-4BE1-8DC3-691012A0EDFE}" destId="{C92F07BB-D0C0-4754-B099-FA8627AB8ED2}" srcOrd="8" destOrd="0" presId="urn:microsoft.com/office/officeart/2008/layout/LinedList"/>
    <dgm:cxn modelId="{88D15611-0AFE-4120-AB48-57D2FF50E14E}" type="presParOf" srcId="{0F921988-ABCB-4BE1-8DC3-691012A0EDFE}" destId="{69633D3A-60C2-4356-A5F7-8FFE41429DD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DA5C2-5F36-41BB-B1A0-7FF1EF879BC2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12600000"/>
            <a:gd name="adj2" fmla="val 162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EBD805-DFE9-4780-B93D-EFC0EFD5DFCF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9000000"/>
            <a:gd name="adj2" fmla="val 126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0B95A9-59A6-486E-92BD-AB7BCE07F4D7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5400000"/>
            <a:gd name="adj2" fmla="val 90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DFDEF7-8D39-4B07-A2D5-118E117FDC42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1800000"/>
            <a:gd name="adj2" fmla="val 54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879C23-E46D-4FB7-9CDE-6C16C3AF635B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19800000"/>
            <a:gd name="adj2" fmla="val 18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15BA9D-D68D-4CAA-B2CA-55F795C1A4D6}">
      <dsp:nvSpPr>
        <dsp:cNvPr id="0" name=""/>
        <dsp:cNvSpPr/>
      </dsp:nvSpPr>
      <dsp:spPr>
        <a:xfrm>
          <a:off x="2012588" y="644436"/>
          <a:ext cx="4399758" cy="4399758"/>
        </a:xfrm>
        <a:prstGeom prst="blockArc">
          <a:avLst>
            <a:gd name="adj1" fmla="val 16200000"/>
            <a:gd name="adj2" fmla="val 19800000"/>
            <a:gd name="adj3" fmla="val 452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83DC7F-4C21-4F19-8114-7D6DE0A4A338}">
      <dsp:nvSpPr>
        <dsp:cNvPr id="0" name=""/>
        <dsp:cNvSpPr/>
      </dsp:nvSpPr>
      <dsp:spPr>
        <a:xfrm>
          <a:off x="3224142" y="1855990"/>
          <a:ext cx="1976651" cy="19766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 smtClean="0"/>
            <a:t>Guía de teléfonos útiles</a:t>
          </a:r>
          <a:endParaRPr lang="es-AR" sz="2700" kern="1200" dirty="0"/>
        </a:p>
      </dsp:txBody>
      <dsp:txXfrm>
        <a:off x="3513616" y="2145464"/>
        <a:ext cx="1397703" cy="1397703"/>
      </dsp:txXfrm>
    </dsp:sp>
    <dsp:sp modelId="{5C90F840-8542-4998-A74C-665594E0C8C6}">
      <dsp:nvSpPr>
        <dsp:cNvPr id="0" name=""/>
        <dsp:cNvSpPr/>
      </dsp:nvSpPr>
      <dsp:spPr>
        <a:xfrm>
          <a:off x="3520640" y="2420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Poder Judicial</a:t>
          </a:r>
          <a:endParaRPr lang="es-AR" sz="1600" kern="1200" dirty="0"/>
        </a:p>
      </dsp:txBody>
      <dsp:txXfrm>
        <a:off x="3723272" y="205052"/>
        <a:ext cx="978391" cy="978391"/>
      </dsp:txXfrm>
    </dsp:sp>
    <dsp:sp modelId="{776074B9-C32F-46B3-B20E-E8FFB1094535}">
      <dsp:nvSpPr>
        <dsp:cNvPr id="0" name=""/>
        <dsp:cNvSpPr/>
      </dsp:nvSpPr>
      <dsp:spPr>
        <a:xfrm>
          <a:off x="5382653" y="1077454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Comisarías</a:t>
          </a:r>
          <a:endParaRPr lang="es-AR" sz="1600" kern="1200" dirty="0"/>
        </a:p>
      </dsp:txBody>
      <dsp:txXfrm>
        <a:off x="5585285" y="1280086"/>
        <a:ext cx="978391" cy="978391"/>
      </dsp:txXfrm>
    </dsp:sp>
    <dsp:sp modelId="{181EE371-247A-4143-B19A-D8CAB2315213}">
      <dsp:nvSpPr>
        <dsp:cNvPr id="0" name=""/>
        <dsp:cNvSpPr/>
      </dsp:nvSpPr>
      <dsp:spPr>
        <a:xfrm>
          <a:off x="5382653" y="3227521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Hospitales</a:t>
          </a:r>
          <a:endParaRPr lang="es-AR" sz="1600" kern="1200" dirty="0"/>
        </a:p>
      </dsp:txBody>
      <dsp:txXfrm>
        <a:off x="5585285" y="3430153"/>
        <a:ext cx="978391" cy="978391"/>
      </dsp:txXfrm>
    </dsp:sp>
    <dsp:sp modelId="{B5B75E35-1AB0-4AA3-8DB4-D428642C58A5}">
      <dsp:nvSpPr>
        <dsp:cNvPr id="0" name=""/>
        <dsp:cNvSpPr/>
      </dsp:nvSpPr>
      <dsp:spPr>
        <a:xfrm>
          <a:off x="3520640" y="4302555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Ministerio Salud</a:t>
          </a:r>
          <a:endParaRPr lang="es-AR" sz="1600" kern="1200" dirty="0"/>
        </a:p>
      </dsp:txBody>
      <dsp:txXfrm>
        <a:off x="3723272" y="4505187"/>
        <a:ext cx="978391" cy="978391"/>
      </dsp:txXfrm>
    </dsp:sp>
    <dsp:sp modelId="{0F08A056-EC2B-4598-AC63-B81DF097BE3D}">
      <dsp:nvSpPr>
        <dsp:cNvPr id="0" name=""/>
        <dsp:cNvSpPr/>
      </dsp:nvSpPr>
      <dsp:spPr>
        <a:xfrm>
          <a:off x="1658626" y="3227521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Ministerio Educación</a:t>
          </a:r>
          <a:endParaRPr lang="es-AR" sz="1600" kern="1200" dirty="0"/>
        </a:p>
      </dsp:txBody>
      <dsp:txXfrm>
        <a:off x="1861258" y="3430153"/>
        <a:ext cx="978391" cy="978391"/>
      </dsp:txXfrm>
    </dsp:sp>
    <dsp:sp modelId="{0B1A2A07-53F5-4E67-995F-B9220DB0E275}">
      <dsp:nvSpPr>
        <dsp:cNvPr id="0" name=""/>
        <dsp:cNvSpPr/>
      </dsp:nvSpPr>
      <dsp:spPr>
        <a:xfrm>
          <a:off x="1658626" y="1077454"/>
          <a:ext cx="1383655" cy="1383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Ministerio Desarrollo Social</a:t>
          </a:r>
          <a:endParaRPr lang="es-AR" sz="1600" kern="1200" dirty="0"/>
        </a:p>
      </dsp:txBody>
      <dsp:txXfrm>
        <a:off x="1861258" y="1280086"/>
        <a:ext cx="978391" cy="978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32EDD-0FA5-4F66-BCE2-A8FB4380E225}">
      <dsp:nvSpPr>
        <dsp:cNvPr id="0" name=""/>
        <dsp:cNvSpPr/>
      </dsp:nvSpPr>
      <dsp:spPr>
        <a:xfrm>
          <a:off x="0" y="0"/>
          <a:ext cx="7020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D9959-2AD3-4C56-958E-E554BF0C8EBC}">
      <dsp:nvSpPr>
        <dsp:cNvPr id="0" name=""/>
        <dsp:cNvSpPr/>
      </dsp:nvSpPr>
      <dsp:spPr>
        <a:xfrm>
          <a:off x="0" y="0"/>
          <a:ext cx="1404054" cy="194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400" kern="1200" dirty="0" smtClean="0"/>
            <a:t>24 </a:t>
          </a:r>
          <a:r>
            <a:rPr lang="es-AR" sz="5400" kern="1200" dirty="0" err="1" smtClean="0"/>
            <a:t>hs</a:t>
          </a:r>
          <a:r>
            <a:rPr lang="es-AR" sz="5400" kern="1200" dirty="0" smtClean="0"/>
            <a:t>.</a:t>
          </a:r>
          <a:endParaRPr lang="es-AR" sz="5400" kern="1200" dirty="0"/>
        </a:p>
      </dsp:txBody>
      <dsp:txXfrm>
        <a:off x="0" y="0"/>
        <a:ext cx="1404054" cy="1946600"/>
      </dsp:txXfrm>
    </dsp:sp>
    <dsp:sp modelId="{75E04E90-5052-4DD3-83D3-06F7003593EE}">
      <dsp:nvSpPr>
        <dsp:cNvPr id="0" name=""/>
        <dsp:cNvSpPr/>
      </dsp:nvSpPr>
      <dsp:spPr>
        <a:xfrm>
          <a:off x="1509358" y="30415"/>
          <a:ext cx="5510913" cy="60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Capital: </a:t>
          </a:r>
          <a:r>
            <a:rPr lang="es-AR" sz="2000" b="1" kern="1200" dirty="0" smtClean="0"/>
            <a:t>4524751</a:t>
          </a:r>
          <a:r>
            <a:rPr lang="es-AR" sz="2000" kern="1200" dirty="0" smtClean="0"/>
            <a:t> </a:t>
          </a:r>
          <a:r>
            <a:rPr lang="es-AR" sz="2000" b="1" kern="1200" dirty="0" smtClean="0"/>
            <a:t>(Mesa de Atención Permanente)</a:t>
          </a:r>
          <a:r>
            <a:rPr lang="es-AR" sz="2000" kern="1200" dirty="0" smtClean="0"/>
            <a:t> </a:t>
          </a:r>
          <a:endParaRPr lang="es-AR" sz="2000" kern="1200" dirty="0"/>
        </a:p>
      </dsp:txBody>
      <dsp:txXfrm>
        <a:off x="1509358" y="30415"/>
        <a:ext cx="5510913" cy="608312"/>
      </dsp:txXfrm>
    </dsp:sp>
    <dsp:sp modelId="{422E3B8D-0D47-4D09-8D9B-764D74A70CB9}">
      <dsp:nvSpPr>
        <dsp:cNvPr id="0" name=""/>
        <dsp:cNvSpPr/>
      </dsp:nvSpPr>
      <dsp:spPr>
        <a:xfrm>
          <a:off x="1404054" y="638728"/>
          <a:ext cx="56162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C3630-6FDB-4D2A-AC63-8D10C67130AB}">
      <dsp:nvSpPr>
        <dsp:cNvPr id="0" name=""/>
        <dsp:cNvSpPr/>
      </dsp:nvSpPr>
      <dsp:spPr>
        <a:xfrm>
          <a:off x="1509358" y="669143"/>
          <a:ext cx="5510913" cy="60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Concepción: </a:t>
          </a:r>
          <a:r>
            <a:rPr lang="es-AR" sz="2000" b="1" kern="1200" dirty="0" smtClean="0">
              <a:solidFill>
                <a:prstClr val="white"/>
              </a:solidFill>
            </a:rPr>
            <a:t>03865-421789 (Guardia Policial)</a:t>
          </a:r>
          <a:endParaRPr lang="es-AR" sz="2000" kern="1200" dirty="0"/>
        </a:p>
      </dsp:txBody>
      <dsp:txXfrm>
        <a:off x="1509358" y="669143"/>
        <a:ext cx="5510913" cy="608312"/>
      </dsp:txXfrm>
    </dsp:sp>
    <dsp:sp modelId="{C28B2E48-9DAE-417A-BB43-1306B6DAD5C3}">
      <dsp:nvSpPr>
        <dsp:cNvPr id="0" name=""/>
        <dsp:cNvSpPr/>
      </dsp:nvSpPr>
      <dsp:spPr>
        <a:xfrm>
          <a:off x="1404054" y="1277456"/>
          <a:ext cx="56162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78E15-2F03-499C-99D3-B2CCA78F736A}">
      <dsp:nvSpPr>
        <dsp:cNvPr id="0" name=""/>
        <dsp:cNvSpPr/>
      </dsp:nvSpPr>
      <dsp:spPr>
        <a:xfrm>
          <a:off x="1509358" y="1307871"/>
          <a:ext cx="5510913" cy="608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/>
            <a:t>Monteros: </a:t>
          </a:r>
          <a:r>
            <a:rPr lang="es-AR" sz="2000" b="1" kern="1200" dirty="0" smtClean="0">
              <a:solidFill>
                <a:prstClr val="white"/>
              </a:solidFill>
            </a:rPr>
            <a:t>al 03863-429016 (Guardia Policial)</a:t>
          </a:r>
          <a:endParaRPr lang="es-AR" sz="2000" kern="1200" dirty="0"/>
        </a:p>
      </dsp:txBody>
      <dsp:txXfrm>
        <a:off x="1509358" y="1307871"/>
        <a:ext cx="5510913" cy="608312"/>
      </dsp:txXfrm>
    </dsp:sp>
    <dsp:sp modelId="{C92F07BB-D0C0-4754-B099-FA8627AB8ED2}">
      <dsp:nvSpPr>
        <dsp:cNvPr id="0" name=""/>
        <dsp:cNvSpPr/>
      </dsp:nvSpPr>
      <dsp:spPr>
        <a:xfrm>
          <a:off x="1404054" y="1916184"/>
          <a:ext cx="56162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224E8-87E6-48E8-8A39-A0D5DC6C5ABC}" type="datetimeFigureOut">
              <a:rPr lang="es-AR" smtClean="0"/>
              <a:t>27/05/2014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95776-058C-4610-989F-5ECF2F617E0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93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AE0-CB38-40B6-8441-441F074566B5}" type="slidenum">
              <a:rPr lang="es-AR" smtClean="0">
                <a:solidFill>
                  <a:prstClr val="black"/>
                </a:solidFill>
              </a:rPr>
              <a:pPr/>
              <a:t>5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7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93479-6ED5-49A0-89E3-281147176C8A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5F51-5442-46BB-BC3A-EF86CE48BFE6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35FD-7ED1-4F14-A426-B4FD72C58F68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77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A14E-4E5E-4A92-B489-CA9E7869F100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761-2A00-49AF-9B75-72D9AE3A58F2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1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9379-DC08-4CB1-B0BE-95598D1D796F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37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D859-8A51-4DF6-84DF-FDCFB4CBA647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0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E83F-CE0F-4352-9E5B-A481E87B0111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80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593-16AD-454B-A6B9-97FC1D0B6F72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90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4619-5B13-47C1-B658-C80C063AECCB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75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3E89-3D11-43BE-82D9-C382A3400485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E9E1-1DF6-413F-A253-CB83AF0DF9BE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28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AB0-7B76-4C4E-B140-C194642B1F4E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99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A70B-31CA-4739-BDFF-FA49D1E23D2E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9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FA5B-6991-4EE4-8C52-4B0FD4765E9C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6B2-2771-4B1D-A52C-83EE89C49348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7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21F-F748-474D-BD9E-96559B5F8EF7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E051-5A1C-4225-A351-67FB47E5B834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53A-8858-4417-8699-E5F16880F45E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073B-ECA1-44E7-96C7-F4ACED1C9855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B6A8-55BC-48F2-93BD-3D43E8AEAC4C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45FA-0937-4CA9-A745-9ACE8BA66382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9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6CDA9-B558-4C4A-BCB2-17B48B0A6FEF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74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B65F-C3E1-42E1-A127-C2CA6E656838}" type="datetime1">
              <a:rPr lang="es-AR" smtClean="0">
                <a:solidFill>
                  <a:prstClr val="white">
                    <a:tint val="75000"/>
                  </a:prstClr>
                </a:solidFill>
              </a:rPr>
              <a:t>27/05/2014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>
                <a:solidFill>
                  <a:prstClr val="white">
                    <a:tint val="75000"/>
                  </a:prstClr>
                </a:solidFill>
              </a:rPr>
              <a:t>Facultad de Medicina (UNT) - Módulo I: Dres. Edgardo Sánchez - Luis Marcelo Zelarayán de Escalada</a:t>
            </a:r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1CCF-DDDC-443C-AE82-4619CBF9D57E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20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ptucuman.gov.ar/hospitalpadilla/" TargetMode="External"/><Relationship Id="rId2" Type="http://schemas.openxmlformats.org/officeDocument/2006/relationships/hyperlink" Target="http://www.msptucuman.gov.ar/centrodesalud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ase@educaciontuc.gov.ar" TargetMode="External"/><Relationship Id="rId2" Type="http://schemas.openxmlformats.org/officeDocument/2006/relationships/hyperlink" Target="mailto:gpi@educaciontuc.gov.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caciontuc.gov.ar/index.php/organismos/gpi.html" TargetMode="External"/><Relationship Id="rId5" Type="http://schemas.openxmlformats.org/officeDocument/2006/relationships/hyperlink" Target="mailto:gpitucuman@gmail.com" TargetMode="External"/><Relationship Id="rId4" Type="http://schemas.openxmlformats.org/officeDocument/2006/relationships/hyperlink" Target="mailto:sase_tuc@yahoo.com.ar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inayf@desarrollosocialtuc.gov.ar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75515752"/>
              </p:ext>
            </p:extLst>
          </p:nvPr>
        </p:nvGraphicFramePr>
        <p:xfrm>
          <a:off x="539552" y="260648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4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351234"/>
            <a:ext cx="842493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DEFENSORIAS OFICIALES EN LO PENAL</a:t>
            </a:r>
            <a:endParaRPr lang="es-AR" sz="1600" dirty="0">
              <a:solidFill>
                <a:prstClr val="white"/>
              </a:solidFill>
            </a:endParaRP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CAPITAL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Defensores Oficiales en lo Penal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I a Vº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(0381) 4522598</a:t>
            </a:r>
            <a:r>
              <a:rPr lang="es-AR" sz="1400" dirty="0">
                <a:solidFill>
                  <a:prstClr val="white"/>
                </a:solidFill>
              </a:rPr>
              <a:t> - </a:t>
            </a:r>
            <a:r>
              <a:rPr lang="es-AR" sz="1400" dirty="0" err="1">
                <a:solidFill>
                  <a:prstClr val="white"/>
                </a:solidFill>
              </a:rPr>
              <a:t>Centrex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2098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Defensores Oficiales en lo Penal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VI a </a:t>
            </a:r>
            <a:r>
              <a:rPr lang="es-AR" sz="1400" b="1" dirty="0" err="1">
                <a:solidFill>
                  <a:prstClr val="white"/>
                </a:solidFill>
              </a:rPr>
              <a:t>IXº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(0381) 4524643</a:t>
            </a:r>
            <a:r>
              <a:rPr lang="es-AR" sz="1400" dirty="0">
                <a:solidFill>
                  <a:prstClr val="white"/>
                </a:solidFill>
              </a:rPr>
              <a:t> - </a:t>
            </a:r>
            <a:r>
              <a:rPr lang="es-AR" sz="1400" dirty="0" err="1">
                <a:solidFill>
                  <a:prstClr val="white"/>
                </a:solidFill>
              </a:rPr>
              <a:t>Centrex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4643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s-AR" sz="1400" b="1" dirty="0">
                <a:solidFill>
                  <a:prstClr val="white"/>
                </a:solidFill>
              </a:rPr>
              <a:t>Dirección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Centro Judicial Capital - Edificio Av. Sarmiento</a:t>
            </a:r>
            <a:r>
              <a:rPr lang="es-AR" sz="1400" dirty="0">
                <a:solidFill>
                  <a:prstClr val="white"/>
                </a:solidFill>
              </a:rPr>
              <a:t> (Av. Sarmiento N° 431)</a:t>
            </a:r>
            <a:br>
              <a:rPr lang="es-AR" sz="1400" dirty="0">
                <a:solidFill>
                  <a:prstClr val="white"/>
                </a:solidFill>
              </a:rPr>
            </a:br>
            <a:endParaRPr lang="es-AR" sz="1400" dirty="0">
              <a:solidFill>
                <a:prstClr val="white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01743"/>
              </p:ext>
            </p:extLst>
          </p:nvPr>
        </p:nvGraphicFramePr>
        <p:xfrm>
          <a:off x="1187624" y="3068959"/>
          <a:ext cx="6192688" cy="3585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287"/>
                <a:gridCol w="1223940"/>
                <a:gridCol w="1276074"/>
                <a:gridCol w="1150953"/>
                <a:gridCol w="1416434"/>
              </a:tblGrid>
              <a:tr h="2459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AÑO  </a:t>
                      </a:r>
                      <a:r>
                        <a:rPr lang="es-AR" sz="1100" dirty="0" smtClean="0">
                          <a:effectLst/>
                        </a:rPr>
                        <a:t>2014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44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TOLEDO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DR. MOLINA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ESCOBEDO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DR. GONZALEZ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CONTRERAS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7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IV°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VII°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VIII°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01/01 al 10/01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11/01 al 20/01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21/01 al 30/01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31/01 al 09/02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10/02 al 19/02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01/04 al 10/04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11/04 al 20/04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21/04 al 30/04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01/05 al 10/05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11/05 al 20/05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30/06 al 09/07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10/07 al 19/07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20/07 al 29/07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30/07 al 08/08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09/08 al 18/08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28/09 al 07/10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08/10 al 17/10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18/10 al 27/10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28/10 al 06/11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07/11 al 16/11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80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DR. PICÓN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NOUGUES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NOSETTI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BULACIO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TURNO FLOTANTE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IX°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III°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 smtClean="0">
                          <a:effectLst/>
                        </a:rPr>
                        <a:t>2014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20/02 al 01/03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02/03 al 11/03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12/03 al 21/03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22/03 al 31/03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21/05 al 30/05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31/05 al 09/06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10/06 al 19/06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20/06 al 29/06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DRA. TOLEDO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19/08 al 28/08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29/08 al 07/09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08/09 al 17/09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18/09 al 27/09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27/12 AL 31/12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7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17/11 al 26/11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27/11 al 06/11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07/12 al 16/12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17/12 al 26/12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082185" y="2705725"/>
            <a:ext cx="9076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u="sng" dirty="0">
                <a:solidFill>
                  <a:prstClr val="white"/>
                </a:solidFill>
              </a:rPr>
              <a:t>TURNOS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524328" y="229463"/>
            <a:ext cx="1383655" cy="1383655"/>
            <a:chOff x="3520640" y="2420"/>
            <a:chExt cx="1383655" cy="1383655"/>
          </a:xfrm>
        </p:grpSpPr>
        <p:sp>
          <p:nvSpPr>
            <p:cNvPr id="12" name="11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0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612845"/>
            <a:ext cx="83529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CONCEPCIÓN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Oficial en lo Penal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Centro: </a:t>
            </a:r>
            <a:r>
              <a:rPr lang="es-AR" sz="1400" b="1" dirty="0">
                <a:solidFill>
                  <a:prstClr val="white"/>
                </a:solidFill>
              </a:rPr>
              <a:t>Centro Judicial Concepción</a:t>
            </a:r>
            <a:r>
              <a:rPr lang="es-AR" sz="1400" dirty="0">
                <a:solidFill>
                  <a:prstClr val="white"/>
                </a:solidFill>
              </a:rPr>
              <a:t> (España N° 1438)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Tel: 03865-428600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Oficial en lo Penal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Centro: </a:t>
            </a:r>
            <a:r>
              <a:rPr lang="es-AR" sz="1400" b="1" dirty="0">
                <a:solidFill>
                  <a:prstClr val="white"/>
                </a:solidFill>
              </a:rPr>
              <a:t>Centro Judicial Concepción</a:t>
            </a:r>
            <a:r>
              <a:rPr lang="es-AR" sz="1400" dirty="0">
                <a:solidFill>
                  <a:prstClr val="white"/>
                </a:solidFill>
              </a:rPr>
              <a:t> (España N° 1438)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Tel: 03865-428600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TURNOS  DE LAS DEFENSORIAS PENALES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PRIMERA QUINCENA DE CADA MES</a:t>
            </a:r>
            <a:r>
              <a:rPr lang="es-AR" sz="1400" dirty="0">
                <a:solidFill>
                  <a:prstClr val="white"/>
                </a:solidFill>
              </a:rPr>
              <a:t>: </a:t>
            </a:r>
            <a:r>
              <a:rPr lang="es-AR" sz="1400" dirty="0" err="1">
                <a:solidFill>
                  <a:prstClr val="white"/>
                </a:solidFill>
              </a:rPr>
              <a:t>Def</a:t>
            </a:r>
            <a:r>
              <a:rPr lang="es-AR" sz="1400" dirty="0">
                <a:solidFill>
                  <a:prstClr val="white"/>
                </a:solidFill>
              </a:rPr>
              <a:t>. Penal de la </a:t>
            </a:r>
            <a:r>
              <a:rPr lang="es-AR" sz="1400" dirty="0" err="1">
                <a:solidFill>
                  <a:prstClr val="white"/>
                </a:solidFill>
              </a:rPr>
              <a:t>I°</a:t>
            </a:r>
            <a:r>
              <a:rPr lang="es-AR" sz="1400" dirty="0">
                <a:solidFill>
                  <a:prstClr val="white"/>
                </a:solidFill>
              </a:rPr>
              <a:t> Nominación por el Imputado -  </a:t>
            </a:r>
            <a:r>
              <a:rPr lang="es-AR" sz="1400" dirty="0" err="1">
                <a:solidFill>
                  <a:prstClr val="white"/>
                </a:solidFill>
              </a:rPr>
              <a:t>Def</a:t>
            </a:r>
            <a:r>
              <a:rPr lang="es-AR" sz="1400" dirty="0">
                <a:solidFill>
                  <a:prstClr val="white"/>
                </a:solidFill>
              </a:rPr>
              <a:t>. Penal de la </a:t>
            </a:r>
            <a:r>
              <a:rPr lang="es-AR" sz="1400" dirty="0" err="1">
                <a:solidFill>
                  <a:prstClr val="white"/>
                </a:solidFill>
              </a:rPr>
              <a:t>II°</a:t>
            </a:r>
            <a:r>
              <a:rPr lang="es-AR" sz="1400" dirty="0">
                <a:solidFill>
                  <a:prstClr val="white"/>
                </a:solidFill>
              </a:rPr>
              <a:t> Nominación por la Víctima.</a:t>
            </a: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SEGUNDA QUINCENA DE CADA MES</a:t>
            </a:r>
            <a:r>
              <a:rPr lang="es-AR" sz="1400" dirty="0">
                <a:solidFill>
                  <a:prstClr val="white"/>
                </a:solidFill>
              </a:rPr>
              <a:t>: </a:t>
            </a:r>
            <a:r>
              <a:rPr lang="es-AR" sz="1400" dirty="0" err="1">
                <a:solidFill>
                  <a:prstClr val="white"/>
                </a:solidFill>
              </a:rPr>
              <a:t>Def</a:t>
            </a:r>
            <a:r>
              <a:rPr lang="es-AR" sz="1400" dirty="0">
                <a:solidFill>
                  <a:prstClr val="white"/>
                </a:solidFill>
              </a:rPr>
              <a:t>. Penal de la </a:t>
            </a:r>
            <a:r>
              <a:rPr lang="es-AR" sz="1400" dirty="0" err="1">
                <a:solidFill>
                  <a:prstClr val="white"/>
                </a:solidFill>
              </a:rPr>
              <a:t>II°</a:t>
            </a:r>
            <a:r>
              <a:rPr lang="es-AR" sz="1400" dirty="0">
                <a:solidFill>
                  <a:prstClr val="white"/>
                </a:solidFill>
              </a:rPr>
              <a:t> Nominación por el Imputado – </a:t>
            </a:r>
            <a:r>
              <a:rPr lang="es-AR" sz="1400" dirty="0" err="1">
                <a:solidFill>
                  <a:prstClr val="white"/>
                </a:solidFill>
              </a:rPr>
              <a:t>Def</a:t>
            </a:r>
            <a:r>
              <a:rPr lang="es-AR" sz="1400" dirty="0">
                <a:solidFill>
                  <a:prstClr val="white"/>
                </a:solidFill>
              </a:rPr>
              <a:t>. Penal de la </a:t>
            </a:r>
            <a:r>
              <a:rPr lang="es-AR" sz="1400" dirty="0" err="1">
                <a:solidFill>
                  <a:prstClr val="white"/>
                </a:solidFill>
              </a:rPr>
              <a:t>I°</a:t>
            </a:r>
            <a:r>
              <a:rPr lang="es-AR" sz="1400" dirty="0">
                <a:solidFill>
                  <a:prstClr val="white"/>
                </a:solidFill>
              </a:rPr>
              <a:t> Nominación por la Víctima</a:t>
            </a:r>
            <a:r>
              <a:rPr lang="es-AR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308304" y="203114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5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343572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DEFENSORIAS DE MENORES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600" b="1" u="sng" dirty="0">
                <a:solidFill>
                  <a:prstClr val="white"/>
                </a:solidFill>
              </a:rPr>
              <a:t>CAPITAL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Teléfono: 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/ Interno: </a:t>
            </a:r>
            <a:r>
              <a:rPr lang="es-AR" sz="1400" b="1" dirty="0">
                <a:solidFill>
                  <a:prstClr val="white"/>
                </a:solidFill>
              </a:rPr>
              <a:t>205</a:t>
            </a:r>
            <a:r>
              <a:rPr lang="es-AR" sz="1400" dirty="0">
                <a:solidFill>
                  <a:prstClr val="white"/>
                </a:solidFill>
              </a:rPr>
              <a:t> – 209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Teléfono: 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/ Interno: </a:t>
            </a:r>
            <a:r>
              <a:rPr lang="es-AR" sz="1400" b="1" dirty="0">
                <a:solidFill>
                  <a:prstClr val="white"/>
                </a:solidFill>
              </a:rPr>
              <a:t>206</a:t>
            </a:r>
            <a:r>
              <a:rPr lang="es-AR" sz="1400" dirty="0">
                <a:solidFill>
                  <a:prstClr val="white"/>
                </a:solidFill>
              </a:rPr>
              <a:t> – 210 – 213</a:t>
            </a:r>
          </a:p>
          <a:p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Teléfono: 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/ Interno: </a:t>
            </a:r>
            <a:r>
              <a:rPr lang="es-AR" sz="1400" b="1" dirty="0">
                <a:solidFill>
                  <a:prstClr val="white"/>
                </a:solidFill>
              </a:rPr>
              <a:t>207</a:t>
            </a:r>
            <a:r>
              <a:rPr lang="es-AR" sz="1400" dirty="0">
                <a:solidFill>
                  <a:prstClr val="white"/>
                </a:solidFill>
              </a:rPr>
              <a:t> – 211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IVº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Teléfono: 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/ Interno: </a:t>
            </a:r>
            <a:r>
              <a:rPr lang="es-AR" sz="1400" b="1" dirty="0">
                <a:solidFill>
                  <a:prstClr val="white"/>
                </a:solidFill>
              </a:rPr>
              <a:t>208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600" b="1" dirty="0">
                <a:solidFill>
                  <a:prstClr val="white"/>
                </a:solidFill>
              </a:rPr>
              <a:t>Atención de 7 a 19. Fuera de ese horario comunicarse con la Guardia Policial.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380312" y="203113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3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04926"/>
              </p:ext>
            </p:extLst>
          </p:nvPr>
        </p:nvGraphicFramePr>
        <p:xfrm>
          <a:off x="1907704" y="203114"/>
          <a:ext cx="7128791" cy="6178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281"/>
                <a:gridCol w="1423534"/>
                <a:gridCol w="1423534"/>
                <a:gridCol w="767374"/>
                <a:gridCol w="1423534"/>
                <a:gridCol w="1423534"/>
              </a:tblGrid>
              <a:tr h="219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>
                          <a:effectLst/>
                        </a:rPr>
                        <a:t>MES 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>
                          <a:effectLst/>
                        </a:rPr>
                        <a:t>FECHA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DEFENSORÍA DE MENORES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FECHA 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DEFENSORIA DE MENORES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ENERO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FEBRERO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14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15 al 28/29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MARZO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ABRIL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MAYO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JUNIO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JULIO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AGOSTO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SEPTIEMBRE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OCTUBRE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NOVIEMBRE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DICIEMBRE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10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05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MES 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FECHA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DEFENSORÍA DE MENORES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FECHA 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DEFENSORIA DE MENORES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ENERO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FEBRERO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14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15 al 28/29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MARZO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ABRIL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MAYO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JUNIO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JULIO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AGOSTO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SEPTIEMBRE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OCTUBRE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CUARTA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NOVIEMBRE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15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PRIMERA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DICIEMBRE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 al 16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TERCERA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  <a:tr h="2191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16 al 30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SEGUNDA NOMINACION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>
                          <a:effectLst/>
                        </a:rPr>
                        <a:t>17 al 31</a:t>
                      </a:r>
                      <a:endParaRPr lang="es-AR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050" dirty="0">
                          <a:effectLst/>
                        </a:rPr>
                        <a:t>CUARTA NOMINACION</a:t>
                      </a:r>
                      <a:endParaRPr lang="es-A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89" marR="19689" marT="0" marB="0" anchor="b"/>
                </a:tc>
              </a:tr>
            </a:tbl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13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62279" y="203114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9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476672"/>
            <a:ext cx="79208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CONCEPCIÓN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423852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423746</a:t>
            </a:r>
            <a:r>
              <a:rPr lang="es-AR" sz="1400" dirty="0">
                <a:solidFill>
                  <a:prstClr val="white"/>
                </a:solidFill>
              </a:rPr>
              <a:t>  </a:t>
            </a:r>
          </a:p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TURNO: DEFENSORIA DE MENORES 1° NOMINACIÓN</a:t>
            </a: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1)- EXPEDIENTES CIVILES </a:t>
            </a:r>
            <a:r>
              <a:rPr lang="es-AR" sz="1400" dirty="0">
                <a:solidFill>
                  <a:prstClr val="white"/>
                </a:solidFill>
              </a:rPr>
              <a:t>QUE INGRESAN POR MESA DE ENTRADA A ESTA DEFENSORIA CORRESPONDEN LOS MESES IMPARES</a:t>
            </a:r>
          </a:p>
          <a:p>
            <a:r>
              <a:rPr lang="es-AR" sz="1400" dirty="0">
                <a:solidFill>
                  <a:prstClr val="white"/>
                </a:solidFill>
              </a:rPr>
              <a:t>2</a:t>
            </a:r>
            <a:r>
              <a:rPr lang="es-AR" sz="1400" b="1" dirty="0">
                <a:solidFill>
                  <a:prstClr val="white"/>
                </a:solidFill>
              </a:rPr>
              <a:t>)- EXPEDIENTES PENALES</a:t>
            </a:r>
            <a:r>
              <a:rPr lang="es-AR" sz="1400" dirty="0">
                <a:solidFill>
                  <a:prstClr val="white"/>
                </a:solidFill>
              </a:rPr>
              <a:t> A ESTA DEFENSORIA CORRESPONDEN </a:t>
            </a:r>
            <a:r>
              <a:rPr lang="es-AR" sz="1400" b="1" dirty="0">
                <a:solidFill>
                  <a:prstClr val="white"/>
                </a:solidFill>
              </a:rPr>
              <a:t>POR</a:t>
            </a:r>
            <a:r>
              <a:rPr lang="es-AR" sz="1400" dirty="0">
                <a:solidFill>
                  <a:prstClr val="white"/>
                </a:solidFill>
              </a:rPr>
              <a:t> </a:t>
            </a:r>
            <a:r>
              <a:rPr lang="es-AR" sz="1400" b="1" dirty="0">
                <a:solidFill>
                  <a:prstClr val="white"/>
                </a:solidFill>
              </a:rPr>
              <a:t>FECHA DE HECHO</a:t>
            </a:r>
            <a:r>
              <a:rPr lang="es-AR" sz="1400" dirty="0">
                <a:solidFill>
                  <a:prstClr val="white"/>
                </a:solidFill>
              </a:rPr>
              <a:t>, CORRESPONDE MESES PASADOS IMPARES Y SI ES EN EL TRANSCURSO DEL MES, DIAS IMPARES.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3)-</a:t>
            </a:r>
            <a:r>
              <a:rPr lang="es-AR" sz="1400" dirty="0">
                <a:solidFill>
                  <a:prstClr val="white"/>
                </a:solidFill>
              </a:rPr>
              <a:t> SI VIENEN POR MOSTRADOR CORRESPONDE DESDE LETRAS </a:t>
            </a:r>
            <a:r>
              <a:rPr lang="es-AR" sz="1400" b="1" dirty="0">
                <a:solidFill>
                  <a:prstClr val="white"/>
                </a:solidFill>
              </a:rPr>
              <a:t>A hasta K.</a:t>
            </a:r>
            <a:r>
              <a:rPr lang="es-AR" sz="1400" dirty="0">
                <a:solidFill>
                  <a:prstClr val="white"/>
                </a:solidFill>
              </a:rPr>
              <a:t> 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 en lo Civil, Penal y del Trabajo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423852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423746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Guardia Policial  al 03865-421789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MONTEROS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Defensoría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(03863) 429017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endParaRPr lang="es-AR" sz="1400" b="1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600" b="1" dirty="0">
                <a:solidFill>
                  <a:prstClr val="white"/>
                </a:solidFill>
              </a:rPr>
              <a:t>Atención de 7 a 13 </a:t>
            </a:r>
            <a:r>
              <a:rPr lang="es-AR" sz="1600" b="1" dirty="0" err="1">
                <a:solidFill>
                  <a:prstClr val="white"/>
                </a:solidFill>
              </a:rPr>
              <a:t>hs</a:t>
            </a:r>
            <a:r>
              <a:rPr lang="es-AR" sz="1600" b="1" dirty="0">
                <a:solidFill>
                  <a:prstClr val="white"/>
                </a:solidFill>
              </a:rPr>
              <a:t>. Fuera de ese horario, contactarse con Guardia Policial  al </a:t>
            </a:r>
          </a:p>
          <a:p>
            <a:pPr algn="ctr"/>
            <a:r>
              <a:rPr lang="es-AR" sz="1600" b="1" dirty="0">
                <a:solidFill>
                  <a:prstClr val="white"/>
                </a:solidFill>
              </a:rPr>
              <a:t>03863-429016</a:t>
            </a:r>
            <a:endParaRPr lang="es-AR" sz="16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148785" y="198645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7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0692" y="394692"/>
            <a:ext cx="74168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MESA DE ENTRADA PENAL PERMANENTE: 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Teléfonos: 0381-4524749 - 4524751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Dirección: </a:t>
            </a:r>
            <a:r>
              <a:rPr lang="es-AR" sz="1400" dirty="0">
                <a:solidFill>
                  <a:prstClr val="white"/>
                </a:solidFill>
              </a:rPr>
              <a:t>Avda. Sarmiento N° 431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OFICINA VIOLENCIA DOMESTICA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Oficina de Violencia Doméstica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Teléfono: 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/ Interno: </a:t>
            </a:r>
            <a:r>
              <a:rPr lang="es-AR" sz="1400" b="1" dirty="0">
                <a:solidFill>
                  <a:prstClr val="white"/>
                </a:solidFill>
              </a:rPr>
              <a:t>147</a:t>
            </a:r>
            <a:r>
              <a:rPr lang="es-AR" sz="1400" dirty="0">
                <a:solidFill>
                  <a:prstClr val="white"/>
                </a:solidFill>
              </a:rPr>
              <a:t> – 148 - 149	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Atención de la OVD de lunes a viernes de 7 a 19hs. </a:t>
            </a:r>
            <a:br>
              <a:rPr lang="es-AR" sz="1400" b="1" dirty="0">
                <a:solidFill>
                  <a:prstClr val="white"/>
                </a:solidFill>
              </a:rPr>
            </a:br>
            <a:endParaRPr lang="es-AR" sz="1400" dirty="0">
              <a:solidFill>
                <a:prstClr val="white"/>
              </a:solidFill>
            </a:endParaRP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GABINETE PSICOSOCIAL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Gabinete Psicosocial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Interno: </a:t>
            </a:r>
            <a:r>
              <a:rPr lang="es-AR" sz="1400" b="1" dirty="0">
                <a:solidFill>
                  <a:prstClr val="white"/>
                </a:solidFill>
              </a:rPr>
              <a:t>0381-4248000</a:t>
            </a:r>
            <a:r>
              <a:rPr lang="es-AR" sz="1400" dirty="0">
                <a:solidFill>
                  <a:prstClr val="white"/>
                </a:solidFill>
              </a:rPr>
              <a:t>  / Internos: </a:t>
            </a:r>
            <a:r>
              <a:rPr lang="es-AR" sz="1400" b="1" dirty="0">
                <a:solidFill>
                  <a:prstClr val="white"/>
                </a:solidFill>
              </a:rPr>
              <a:t>116</a:t>
            </a:r>
            <a:r>
              <a:rPr lang="es-AR" sz="1400" dirty="0">
                <a:solidFill>
                  <a:prstClr val="white"/>
                </a:solidFill>
              </a:rPr>
              <a:t> / 117 </a:t>
            </a:r>
            <a:br>
              <a:rPr lang="es-AR" sz="1400" dirty="0">
                <a:solidFill>
                  <a:prstClr val="white"/>
                </a:solidFill>
              </a:rPr>
            </a:b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Dirección: Lamadrid 450 - Centro Judicial Capital –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Atención de  lunes a viernes de 7 a 19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CUERPO MEDICO FORENSE PODER JUDICIAL TUCUMAN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Cuerpo Médico Forense y Morgue Judicial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(0381) 4291512</a:t>
            </a:r>
            <a:r>
              <a:rPr lang="es-AR" sz="1400" dirty="0">
                <a:solidFill>
                  <a:prstClr val="white"/>
                </a:solidFill>
              </a:rPr>
              <a:t> - </a:t>
            </a:r>
            <a:r>
              <a:rPr lang="es-AR" sz="1400" dirty="0" err="1">
                <a:solidFill>
                  <a:prstClr val="white"/>
                </a:solidFill>
              </a:rPr>
              <a:t>Centrex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3008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Fax: </a:t>
            </a:r>
            <a:r>
              <a:rPr lang="es-AR" sz="1400" b="1" dirty="0">
                <a:solidFill>
                  <a:prstClr val="white"/>
                </a:solidFill>
              </a:rPr>
              <a:t>(0381) 4291512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u="sng" dirty="0">
                <a:solidFill>
                  <a:prstClr val="white"/>
                </a:solidFill>
              </a:rPr>
              <a:t>Referente</a:t>
            </a:r>
            <a:r>
              <a:rPr lang="es-AR" sz="1400" b="1" dirty="0">
                <a:solidFill>
                  <a:prstClr val="white"/>
                </a:solidFill>
              </a:rPr>
              <a:t>: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Dra. Marcela </a:t>
            </a:r>
            <a:r>
              <a:rPr lang="es-AR" sz="1400" b="1" dirty="0" err="1">
                <a:solidFill>
                  <a:prstClr val="white"/>
                </a:solidFill>
              </a:rPr>
              <a:t>Marassa</a:t>
            </a:r>
            <a:r>
              <a:rPr lang="es-AR" sz="1400" b="1" dirty="0">
                <a:solidFill>
                  <a:prstClr val="white"/>
                </a:solidFill>
              </a:rPr>
              <a:t>. </a:t>
            </a:r>
            <a:r>
              <a:rPr lang="es-AR" sz="1400" b="1" dirty="0" err="1">
                <a:solidFill>
                  <a:prstClr val="white"/>
                </a:solidFill>
              </a:rPr>
              <a:t>Cel</a:t>
            </a:r>
            <a:r>
              <a:rPr lang="es-AR" sz="1400" b="1" dirty="0">
                <a:solidFill>
                  <a:prstClr val="white"/>
                </a:solidFill>
              </a:rPr>
              <a:t>: 156439976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Dirección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Centro Judicial Capital</a:t>
            </a:r>
            <a:r>
              <a:rPr lang="es-AR" sz="1400" dirty="0">
                <a:solidFill>
                  <a:prstClr val="white"/>
                </a:solidFill>
              </a:rPr>
              <a:t> - (La Rioja y Av. Independencia)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60232" y="6492875"/>
            <a:ext cx="2133600" cy="365125"/>
          </a:xfrm>
        </p:spPr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15</a:t>
            </a:fld>
            <a:endParaRPr lang="es-AR" dirty="0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425688" y="188606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1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181957"/>
            <a:ext cx="770485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Centro de Atención y Orientación en Violencia Familiar – Ministerio de Seguridad Ciudadana.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DIRECCION</a:t>
            </a:r>
            <a:r>
              <a:rPr lang="es-AR" sz="1400" dirty="0">
                <a:solidFill>
                  <a:prstClr val="white"/>
                </a:solidFill>
              </a:rPr>
              <a:t>: Don Bosco 1886 – San Miguel de Tucumán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4514912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 equipo profesionales</a:t>
            </a:r>
            <a:r>
              <a:rPr lang="es-AR" sz="1400" dirty="0">
                <a:solidFill>
                  <a:prstClr val="white"/>
                </a:solidFill>
              </a:rPr>
              <a:t>: 4514919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Patricia Santucho</a:t>
            </a:r>
            <a:r>
              <a:rPr lang="es-AR" sz="1400" dirty="0">
                <a:solidFill>
                  <a:prstClr val="white"/>
                </a:solidFill>
              </a:rPr>
              <a:t> -  </a:t>
            </a:r>
            <a:r>
              <a:rPr lang="es-AR" sz="1400" dirty="0" err="1">
                <a:solidFill>
                  <a:prstClr val="white"/>
                </a:solidFill>
              </a:rPr>
              <a:t>Cel</a:t>
            </a:r>
            <a:r>
              <a:rPr lang="es-AR" sz="1400" dirty="0">
                <a:solidFill>
                  <a:prstClr val="white"/>
                </a:solidFill>
              </a:rPr>
              <a:t> 156061365</a:t>
            </a: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TODOS LOS DÍAS, GUARDIA POLICIAL.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EQUIPO PROFESIONALES</a:t>
            </a:r>
            <a:r>
              <a:rPr lang="es-AR" sz="1400" dirty="0">
                <a:solidFill>
                  <a:prstClr val="white"/>
                </a:solidFill>
              </a:rPr>
              <a:t> lunes a viernes de 8 a19 </a:t>
            </a:r>
            <a:r>
              <a:rPr lang="es-AR" sz="1400" dirty="0" err="1">
                <a:solidFill>
                  <a:prstClr val="white"/>
                </a:solidFill>
              </a:rPr>
              <a:t>hs</a:t>
            </a:r>
            <a:r>
              <a:rPr lang="es-AR" sz="1400" dirty="0">
                <a:solidFill>
                  <a:prstClr val="white"/>
                </a:solidFill>
              </a:rPr>
              <a:t> </a:t>
            </a: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COMISARIO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JEFE DIVISIÓN</a:t>
            </a:r>
            <a:r>
              <a:rPr lang="es-AR" sz="1400" dirty="0">
                <a:solidFill>
                  <a:prstClr val="white"/>
                </a:solidFill>
              </a:rPr>
              <a:t> Rene Soria: 154426082 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16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8709"/>
            <a:ext cx="660648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COMISARIAS SAN MIGUEL DE TUCUMAN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Vallejo, Carlos. San Martin 224 - </a:t>
            </a:r>
            <a:r>
              <a:rPr lang="es-AR" sz="1400" b="1" dirty="0">
                <a:solidFill>
                  <a:prstClr val="white"/>
                </a:solidFill>
              </a:rPr>
              <a:t>Teléfonos</a:t>
            </a:r>
            <a:r>
              <a:rPr lang="es-AR" sz="1400" dirty="0">
                <a:solidFill>
                  <a:prstClr val="white"/>
                </a:solidFill>
              </a:rPr>
              <a:t>: 4310480 - 4222550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2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Lisandro, </a:t>
            </a:r>
            <a:r>
              <a:rPr lang="es-AR" sz="1400" dirty="0" err="1">
                <a:solidFill>
                  <a:prstClr val="white"/>
                </a:solidFill>
              </a:rPr>
              <a:t>Victor</a:t>
            </a:r>
            <a:r>
              <a:rPr lang="es-AR" sz="1400" dirty="0">
                <a:solidFill>
                  <a:prstClr val="white"/>
                </a:solidFill>
              </a:rPr>
              <a:t> Hugo. Buenos Aires 479 -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4248006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3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Romano, </a:t>
            </a:r>
            <a:r>
              <a:rPr lang="es-AR" sz="1400" dirty="0" err="1">
                <a:solidFill>
                  <a:prstClr val="white"/>
                </a:solidFill>
              </a:rPr>
              <a:t>Felix</a:t>
            </a:r>
            <a:r>
              <a:rPr lang="es-AR" sz="1400" dirty="0">
                <a:solidFill>
                  <a:prstClr val="white"/>
                </a:solidFill>
              </a:rPr>
              <a:t> Horacio. Lamadrid 2556 -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4330439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4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Puy, Julio Horacio. Diagonal Eugenio </a:t>
            </a:r>
            <a:r>
              <a:rPr lang="es-AR" sz="1400" dirty="0" err="1">
                <a:solidFill>
                  <a:prstClr val="white"/>
                </a:solidFill>
              </a:rPr>
              <a:t>Mendez</a:t>
            </a:r>
            <a:r>
              <a:rPr lang="es-AR" sz="1400" dirty="0">
                <a:solidFill>
                  <a:prstClr val="white"/>
                </a:solidFill>
              </a:rPr>
              <a:t> 369 -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4248021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5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</a:t>
            </a:r>
            <a:r>
              <a:rPr lang="es-AR" sz="1400" dirty="0" err="1">
                <a:solidFill>
                  <a:prstClr val="white"/>
                </a:solidFill>
              </a:rPr>
              <a:t>Urueña</a:t>
            </a:r>
            <a:r>
              <a:rPr lang="es-AR" sz="1400" dirty="0">
                <a:solidFill>
                  <a:prstClr val="white"/>
                </a:solidFill>
              </a:rPr>
              <a:t>, Jorge. Muñecas 1658 -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4273810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Comisaría 6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</a:t>
            </a:r>
            <a:r>
              <a:rPr lang="es-AR" sz="1400" dirty="0" err="1">
                <a:solidFill>
                  <a:prstClr val="white"/>
                </a:solidFill>
              </a:rPr>
              <a:t>Carabajal</a:t>
            </a:r>
            <a:r>
              <a:rPr lang="es-AR" sz="1400" dirty="0">
                <a:solidFill>
                  <a:prstClr val="white"/>
                </a:solidFill>
              </a:rPr>
              <a:t>, Leandro Alfonso. España 1715 -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4320588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7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</a:t>
            </a:r>
            <a:r>
              <a:rPr lang="es-AR" sz="1400" dirty="0" err="1">
                <a:solidFill>
                  <a:prstClr val="white"/>
                </a:solidFill>
              </a:rPr>
              <a:t>Avila</a:t>
            </a:r>
            <a:r>
              <a:rPr lang="es-AR" sz="1400" dirty="0">
                <a:solidFill>
                  <a:prstClr val="white"/>
                </a:solidFill>
              </a:rPr>
              <a:t>, Alfredo. Don Bosco 2601 -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4330573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8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Paz, Carlos Antonio. Av. </a:t>
            </a:r>
            <a:r>
              <a:rPr lang="es-AR" sz="1400" dirty="0" err="1">
                <a:solidFill>
                  <a:prstClr val="white"/>
                </a:solidFill>
              </a:rPr>
              <a:t>Poviña</a:t>
            </a:r>
            <a:r>
              <a:rPr lang="es-AR" sz="1400" dirty="0">
                <a:solidFill>
                  <a:prstClr val="white"/>
                </a:solidFill>
              </a:rPr>
              <a:t> y Alsina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4392541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9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Simón, </a:t>
            </a:r>
            <a:r>
              <a:rPr lang="es-AR" sz="1400" dirty="0" err="1">
                <a:solidFill>
                  <a:prstClr val="white"/>
                </a:solidFill>
              </a:rPr>
              <a:t>Raul</a:t>
            </a:r>
            <a:r>
              <a:rPr lang="es-AR" sz="1400" dirty="0">
                <a:solidFill>
                  <a:prstClr val="white"/>
                </a:solidFill>
              </a:rPr>
              <a:t>. Av. Democracia y Ayacucho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4295121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10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Ferreira, Ramón </a:t>
            </a:r>
            <a:r>
              <a:rPr lang="es-AR" sz="1400" dirty="0" err="1">
                <a:solidFill>
                  <a:prstClr val="white"/>
                </a:solidFill>
              </a:rPr>
              <a:t>Angel</a:t>
            </a:r>
            <a:r>
              <a:rPr lang="es-AR" sz="1400" dirty="0">
                <a:solidFill>
                  <a:prstClr val="white"/>
                </a:solidFill>
              </a:rPr>
              <a:t>. Blas </a:t>
            </a:r>
            <a:r>
              <a:rPr lang="es-AR" sz="1400" dirty="0" err="1">
                <a:solidFill>
                  <a:prstClr val="white"/>
                </a:solidFill>
              </a:rPr>
              <a:t>Parera</a:t>
            </a:r>
            <a:r>
              <a:rPr lang="es-AR" sz="1400" dirty="0">
                <a:solidFill>
                  <a:prstClr val="white"/>
                </a:solidFill>
              </a:rPr>
              <a:t> 810 -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4282887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11: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</a:t>
            </a:r>
            <a:r>
              <a:rPr lang="es-AR" sz="1400" dirty="0" err="1">
                <a:solidFill>
                  <a:prstClr val="white"/>
                </a:solidFill>
              </a:rPr>
              <a:t>Namen</a:t>
            </a:r>
            <a:r>
              <a:rPr lang="es-AR" sz="1400" dirty="0">
                <a:solidFill>
                  <a:prstClr val="white"/>
                </a:solidFill>
              </a:rPr>
              <a:t>, Luis Hipólito. Av. </a:t>
            </a:r>
            <a:r>
              <a:rPr lang="es-AR" sz="1400" dirty="0" err="1">
                <a:solidFill>
                  <a:prstClr val="white"/>
                </a:solidFill>
              </a:rPr>
              <a:t>Benjamin</a:t>
            </a:r>
            <a:r>
              <a:rPr lang="es-AR" sz="1400" dirty="0">
                <a:solidFill>
                  <a:prstClr val="white"/>
                </a:solidFill>
              </a:rPr>
              <a:t> Araoz 1095 -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4310337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12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Peralta, Ricardo Enrique. Félix de </a:t>
            </a:r>
            <a:r>
              <a:rPr lang="es-AR" sz="1400" dirty="0" err="1">
                <a:solidFill>
                  <a:prstClr val="white"/>
                </a:solidFill>
              </a:rPr>
              <a:t>Olazábal</a:t>
            </a:r>
            <a:r>
              <a:rPr lang="es-AR" sz="1400" dirty="0">
                <a:solidFill>
                  <a:prstClr val="white"/>
                </a:solidFill>
              </a:rPr>
              <a:t> 1400 -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4347787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13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Ledesma, </a:t>
            </a:r>
            <a:r>
              <a:rPr lang="es-AR" sz="1400" dirty="0" err="1">
                <a:solidFill>
                  <a:prstClr val="white"/>
                </a:solidFill>
              </a:rPr>
              <a:t>Victor</a:t>
            </a:r>
            <a:r>
              <a:rPr lang="es-AR" sz="1400" dirty="0">
                <a:solidFill>
                  <a:prstClr val="white"/>
                </a:solidFill>
              </a:rPr>
              <a:t> Hugo. Magallanes 1390 -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4366670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14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Crio. Ppal. Vargas, Ramón. Manuel Estrada 2670 -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4341256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 Comisaría 15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Subcrio</a:t>
            </a:r>
            <a:r>
              <a:rPr lang="es-AR" sz="1400" dirty="0">
                <a:solidFill>
                  <a:prstClr val="white"/>
                </a:solidFill>
              </a:rPr>
              <a:t>. </a:t>
            </a:r>
            <a:r>
              <a:rPr lang="es-AR" sz="1400" dirty="0" err="1">
                <a:solidFill>
                  <a:prstClr val="white"/>
                </a:solidFill>
              </a:rPr>
              <a:t>Gomez</a:t>
            </a:r>
            <a:r>
              <a:rPr lang="es-AR" sz="1400" dirty="0">
                <a:solidFill>
                  <a:prstClr val="white"/>
                </a:solidFill>
              </a:rPr>
              <a:t>, Beatriz Albina. Buenos Aires 479  - </a:t>
            </a:r>
            <a:r>
              <a:rPr lang="es-AR" sz="1400" b="1" dirty="0">
                <a:solidFill>
                  <a:prstClr val="white"/>
                </a:solidFill>
              </a:rPr>
              <a:t>Teléfonos</a:t>
            </a:r>
            <a:r>
              <a:rPr lang="es-AR" sz="1400" dirty="0">
                <a:solidFill>
                  <a:prstClr val="white"/>
                </a:solidFill>
              </a:rPr>
              <a:t>: 4248069  -  4204014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17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6636" y="188640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COMISARIAS  REGIONAL NORTE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San Pedro de </a:t>
            </a:r>
            <a:r>
              <a:rPr lang="es-AR" sz="1400" b="1" u="sng" dirty="0" err="1">
                <a:solidFill>
                  <a:prstClr val="white"/>
                </a:solidFill>
              </a:rPr>
              <a:t>Colalao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24 de Setiembre - 2ª Cuadra - San Pedro de </a:t>
            </a:r>
            <a:r>
              <a:rPr lang="es-AR" sz="1400" dirty="0" err="1">
                <a:solidFill>
                  <a:prstClr val="white"/>
                </a:solidFill>
              </a:rPr>
              <a:t>Colalao</a:t>
            </a:r>
            <a:r>
              <a:rPr lang="es-AR" sz="1400" dirty="0">
                <a:solidFill>
                  <a:prstClr val="white"/>
                </a:solidFill>
              </a:rPr>
              <a:t> – Trancas - </a:t>
            </a:r>
            <a:r>
              <a:rPr lang="es-AR" sz="1400" b="1" dirty="0">
                <a:solidFill>
                  <a:prstClr val="white"/>
                </a:solidFill>
              </a:rPr>
              <a:t>Teléfonos</a:t>
            </a:r>
            <a:r>
              <a:rPr lang="es-AR" sz="1400" dirty="0">
                <a:solidFill>
                  <a:prstClr val="white"/>
                </a:solidFill>
              </a:rPr>
              <a:t>: 03862-481018 - 03862-481071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de Trancas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Hipólito Irigoyen 599 - Trancas – Trancas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3862-421111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de Yerba Buena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250 - Yerba Buena - Yerba Buena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4251045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El Corte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Ruta 338 - Km. 7,5 - El Corte - Yerba Buena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4256255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MARTI COLL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Alfredo Guzmán y San Luis - Yerba Buena - Yerba Buena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4358000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</a:t>
            </a:r>
            <a:r>
              <a:rPr lang="es-AR" sz="1400" b="1" u="sng" dirty="0" err="1">
                <a:solidFill>
                  <a:prstClr val="white"/>
                </a:solidFill>
              </a:rPr>
              <a:t>Cevil</a:t>
            </a:r>
            <a:r>
              <a:rPr lang="es-AR" sz="1400" b="1" u="sng" dirty="0">
                <a:solidFill>
                  <a:prstClr val="white"/>
                </a:solidFill>
              </a:rPr>
              <a:t> Redondo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</a:t>
            </a:r>
            <a:r>
              <a:rPr lang="es-AR" sz="1400" dirty="0" err="1">
                <a:solidFill>
                  <a:prstClr val="white"/>
                </a:solidFill>
              </a:rPr>
              <a:t>Cevil</a:t>
            </a:r>
            <a:r>
              <a:rPr lang="es-AR" sz="1400" dirty="0">
                <a:solidFill>
                  <a:prstClr val="white"/>
                </a:solidFill>
              </a:rPr>
              <a:t> Redondo - Y. Buena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4347800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</a:t>
            </a:r>
            <a:r>
              <a:rPr lang="es-AR" sz="1400" b="1" u="sng" dirty="0" err="1">
                <a:solidFill>
                  <a:prstClr val="white"/>
                </a:solidFill>
              </a:rPr>
              <a:t>Tafi</a:t>
            </a:r>
            <a:r>
              <a:rPr lang="es-AR" sz="1400" b="1" u="sng" dirty="0">
                <a:solidFill>
                  <a:prstClr val="white"/>
                </a:solidFill>
              </a:rPr>
              <a:t> Viejo Centro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9 de Julio 197 -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4613648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Villa Obrera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Villa Obrera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Teléfonos</a:t>
            </a:r>
            <a:r>
              <a:rPr lang="es-AR" sz="1400" dirty="0">
                <a:solidFill>
                  <a:prstClr val="white"/>
                </a:solidFill>
              </a:rPr>
              <a:t>: 4613066 – 4618551 – 4619629 – 4619647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Las Talitas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Bº El Gráfico II - Villa Mariano Moreno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Teléfonos</a:t>
            </a:r>
            <a:r>
              <a:rPr lang="es-AR" sz="1400" dirty="0">
                <a:solidFill>
                  <a:prstClr val="white"/>
                </a:solidFill>
              </a:rPr>
              <a:t>: 4612919 – 4371771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Villa Mariano Moreno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Calle 4 y 15 - Las Talitas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4371061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Los Pocitos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Diag. Luz y Fuerza S/Nº - Los Pocitos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4373095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El Colmenar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Williams Cross 3100 - El Colmenar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4237484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de </a:t>
            </a:r>
            <a:r>
              <a:rPr lang="es-AR" sz="1400" b="1" u="sng" dirty="0" err="1">
                <a:solidFill>
                  <a:prstClr val="white"/>
                </a:solidFill>
              </a:rPr>
              <a:t>Raco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Ruta 341 Km. 18 1/2 - </a:t>
            </a:r>
            <a:r>
              <a:rPr lang="es-AR" sz="1400" dirty="0" err="1">
                <a:solidFill>
                  <a:prstClr val="white"/>
                </a:solidFill>
              </a:rPr>
              <a:t>Raco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4295266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El </a:t>
            </a:r>
            <a:r>
              <a:rPr lang="es-AR" sz="1400" b="1" u="sng" dirty="0" err="1">
                <a:solidFill>
                  <a:prstClr val="white"/>
                </a:solidFill>
              </a:rPr>
              <a:t>Cadillal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El </a:t>
            </a:r>
            <a:r>
              <a:rPr lang="es-AR" sz="1400" dirty="0" err="1">
                <a:solidFill>
                  <a:prstClr val="white"/>
                </a:solidFill>
              </a:rPr>
              <a:t>Cadillal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Viejo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154-428022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18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0311" y="620688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COMISARIAS REGIONAL OESTE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</a:t>
            </a:r>
            <a:r>
              <a:rPr lang="es-AR" sz="1400" b="1" u="sng" dirty="0" err="1">
                <a:solidFill>
                  <a:prstClr val="white"/>
                </a:solidFill>
              </a:rPr>
              <a:t>Tafi</a:t>
            </a:r>
            <a:r>
              <a:rPr lang="es-AR" sz="1400" b="1" u="sng" dirty="0">
                <a:solidFill>
                  <a:prstClr val="white"/>
                </a:solidFill>
              </a:rPr>
              <a:t> del Valle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Ruta 307 y </a:t>
            </a:r>
            <a:r>
              <a:rPr lang="es-AR" sz="1400" dirty="0" err="1">
                <a:solidFill>
                  <a:prstClr val="white"/>
                </a:solidFill>
              </a:rPr>
              <a:t>Av.Miguel</a:t>
            </a:r>
            <a:r>
              <a:rPr lang="es-AR" sz="1400" dirty="0">
                <a:solidFill>
                  <a:prstClr val="white"/>
                </a:solidFill>
              </a:rPr>
              <a:t> </a:t>
            </a:r>
            <a:r>
              <a:rPr lang="es-AR" sz="1400" dirty="0" err="1">
                <a:solidFill>
                  <a:prstClr val="white"/>
                </a:solidFill>
              </a:rPr>
              <a:t>Critto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del Valle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del Valle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3867-421322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</a:t>
            </a:r>
            <a:r>
              <a:rPr lang="es-AR" sz="1400" b="1" u="sng" dirty="0" err="1">
                <a:solidFill>
                  <a:prstClr val="white"/>
                </a:solidFill>
              </a:rPr>
              <a:t>Amaicha</a:t>
            </a:r>
            <a:r>
              <a:rPr lang="es-AR" sz="1400" b="1" u="sng" dirty="0">
                <a:solidFill>
                  <a:prstClr val="white"/>
                </a:solidFill>
              </a:rPr>
              <a:t> del Valle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y E. Padilla - </a:t>
            </a:r>
            <a:r>
              <a:rPr lang="es-AR" sz="1400" dirty="0" err="1">
                <a:solidFill>
                  <a:prstClr val="white"/>
                </a:solidFill>
              </a:rPr>
              <a:t>Amaicha</a:t>
            </a:r>
            <a:r>
              <a:rPr lang="es-AR" sz="1400" dirty="0">
                <a:solidFill>
                  <a:prstClr val="white"/>
                </a:solidFill>
              </a:rPr>
              <a:t> del V.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del Valle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03892-421141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El Mollar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Frente a Plaza Central - El Mollar - </a:t>
            </a:r>
            <a:r>
              <a:rPr lang="es-AR" sz="1400" dirty="0" err="1">
                <a:solidFill>
                  <a:prstClr val="white"/>
                </a:solidFill>
              </a:rPr>
              <a:t>Tafí</a:t>
            </a:r>
            <a:r>
              <a:rPr lang="es-AR" sz="1400" dirty="0">
                <a:solidFill>
                  <a:prstClr val="white"/>
                </a:solidFill>
              </a:rPr>
              <a:t> del Valle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03867-491128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</a:t>
            </a:r>
            <a:r>
              <a:rPr lang="es-AR" sz="1400" b="1" u="sng" dirty="0" err="1">
                <a:solidFill>
                  <a:prstClr val="white"/>
                </a:solidFill>
              </a:rPr>
              <a:t>Lules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L. </a:t>
            </a:r>
            <a:r>
              <a:rPr lang="es-AR" sz="1400" dirty="0" err="1">
                <a:solidFill>
                  <a:prstClr val="white"/>
                </a:solidFill>
              </a:rPr>
              <a:t>Nougués</a:t>
            </a:r>
            <a:r>
              <a:rPr lang="es-AR" sz="1400" dirty="0">
                <a:solidFill>
                  <a:prstClr val="white"/>
                </a:solidFill>
              </a:rPr>
              <a:t> y San Martín - </a:t>
            </a:r>
            <a:r>
              <a:rPr lang="es-AR" sz="1400" dirty="0" err="1">
                <a:solidFill>
                  <a:prstClr val="white"/>
                </a:solidFill>
              </a:rPr>
              <a:t>Lules</a:t>
            </a:r>
            <a:r>
              <a:rPr lang="es-AR" sz="1400" dirty="0">
                <a:solidFill>
                  <a:prstClr val="white"/>
                </a:solidFill>
              </a:rPr>
              <a:t> – </a:t>
            </a:r>
            <a:r>
              <a:rPr lang="es-AR" sz="1400" dirty="0" err="1">
                <a:solidFill>
                  <a:prstClr val="white"/>
                </a:solidFill>
              </a:rPr>
              <a:t>Lules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481-1111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El Manantial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25 de Mayo 200 - El Manantial – </a:t>
            </a:r>
            <a:r>
              <a:rPr lang="es-AR" sz="1400" dirty="0" err="1">
                <a:solidFill>
                  <a:prstClr val="white"/>
                </a:solidFill>
              </a:rPr>
              <a:t>Lules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439-0111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La Reducción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Av.Perón</a:t>
            </a:r>
            <a:r>
              <a:rPr lang="es-AR" sz="1400" dirty="0">
                <a:solidFill>
                  <a:prstClr val="white"/>
                </a:solidFill>
              </a:rPr>
              <a:t> y Ruta 380 - La Reducción – </a:t>
            </a:r>
            <a:r>
              <a:rPr lang="es-AR" sz="1400" dirty="0" err="1">
                <a:solidFill>
                  <a:prstClr val="white"/>
                </a:solidFill>
              </a:rPr>
              <a:t>Lules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492-3294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San Pablo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y 9 de Julio - San Pablo – </a:t>
            </a:r>
            <a:r>
              <a:rPr lang="es-AR" sz="1400" dirty="0" err="1">
                <a:solidFill>
                  <a:prstClr val="white"/>
                </a:solidFill>
              </a:rPr>
              <a:t>Lules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491-7116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Monteros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24 de Setiembre 311 - Monteros – Monteros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03863-426029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Comisaría </a:t>
            </a:r>
            <a:r>
              <a:rPr lang="es-AR" sz="1400" b="1" u="sng" dirty="0" err="1">
                <a:solidFill>
                  <a:prstClr val="white"/>
                </a:solidFill>
              </a:rPr>
              <a:t>Acheral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290 - </a:t>
            </a:r>
            <a:r>
              <a:rPr lang="es-AR" sz="1400" dirty="0" err="1">
                <a:solidFill>
                  <a:prstClr val="white"/>
                </a:solidFill>
              </a:rPr>
              <a:t>Acheral</a:t>
            </a:r>
            <a:r>
              <a:rPr lang="es-AR" sz="1400" dirty="0">
                <a:solidFill>
                  <a:prstClr val="white"/>
                </a:solidFill>
              </a:rPr>
              <a:t> – </a:t>
            </a:r>
            <a:r>
              <a:rPr lang="es-AR" sz="1400" dirty="0" err="1">
                <a:solidFill>
                  <a:prstClr val="white"/>
                </a:solidFill>
              </a:rPr>
              <a:t>Famaillá</a:t>
            </a:r>
            <a:r>
              <a:rPr lang="es-AR" sz="1400" dirty="0">
                <a:solidFill>
                  <a:prstClr val="white"/>
                </a:solidFill>
              </a:rPr>
              <a:t> 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03863-496012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Santa Lucia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Libertador s/nº - Santa Lucía – </a:t>
            </a:r>
            <a:r>
              <a:rPr lang="es-AR" sz="1400" dirty="0" err="1">
                <a:solidFill>
                  <a:prstClr val="white"/>
                </a:solidFill>
              </a:rPr>
              <a:t>Famaillá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03863-498025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Villa Quinteros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Jardín de la República s/Nº - Villa Quinteros – Monteros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03863-471014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Comisaría Rio Seco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Av.Himno</a:t>
            </a:r>
            <a:r>
              <a:rPr lang="es-AR" sz="1400" dirty="0">
                <a:solidFill>
                  <a:prstClr val="white"/>
                </a:solidFill>
              </a:rPr>
              <a:t> Patrio s/nº - Río Seco – Monteros - </a:t>
            </a: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03863-471081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19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1" y="2636912"/>
            <a:ext cx="826850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FISCALÍAS CENTRO JUDICIAL CAPITAL</a:t>
            </a:r>
            <a:endParaRPr lang="es-AR" sz="16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600" b="1" u="sng" dirty="0">
                <a:solidFill>
                  <a:prstClr val="white"/>
                </a:solidFill>
              </a:rPr>
              <a:t>CAPITAL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4523261 -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2061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IIº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4522462 -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2072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IIIº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4522464 -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72064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IVº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4524746 -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2046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Vº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4524742 -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2042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VIº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 Tel. Oficina: (0381) 4524753 -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72053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VIIº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Tel. Oficina: (0381) 4522596 -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2096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VIIIº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Tel. Oficina: (0381) 4524752 -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2052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IXº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Tel. Oficina: (0381) 4526538 -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5538 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Fiscalía de Instrucción en lo Penal - </a:t>
            </a:r>
            <a:r>
              <a:rPr lang="es-AR" sz="1600" dirty="0" err="1">
                <a:solidFill>
                  <a:prstClr val="white"/>
                </a:solidFill>
              </a:rPr>
              <a:t>Xº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Nom</a:t>
            </a:r>
            <a:r>
              <a:rPr lang="es-AR" sz="1600" dirty="0">
                <a:solidFill>
                  <a:prstClr val="white"/>
                </a:solidFill>
              </a:rPr>
              <a:t>. Tel. Oficina: (0381) 4524750 -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 2050 </a:t>
            </a:r>
            <a:br>
              <a:rPr lang="es-AR" sz="1600" dirty="0">
                <a:solidFill>
                  <a:prstClr val="white"/>
                </a:solidFill>
              </a:rPr>
            </a:br>
            <a:endParaRPr lang="es-AR" sz="16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490066"/>
          </a:xfrm>
        </p:spPr>
        <p:txBody>
          <a:bodyPr>
            <a:noAutofit/>
          </a:bodyPr>
          <a:lstStyle/>
          <a:p>
            <a:pPr algn="l"/>
            <a:r>
              <a:rPr lang="es-AR" sz="1300" i="1" dirty="0" smtClean="0"/>
              <a:t>Protocolo interinstitucional para la atención de niños, niñas y adolescentes víctimas o testigos de abuso sexual infantil o violencia</a:t>
            </a:r>
            <a:endParaRPr lang="es-AR" sz="1300" i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467544" y="620688"/>
            <a:ext cx="1383655" cy="1383655"/>
            <a:chOff x="3520640" y="2420"/>
            <a:chExt cx="1383655" cy="1383655"/>
          </a:xfrm>
        </p:grpSpPr>
        <p:sp>
          <p:nvSpPr>
            <p:cNvPr id="11" name="10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58063001"/>
              </p:ext>
            </p:extLst>
          </p:nvPr>
        </p:nvGraphicFramePr>
        <p:xfrm>
          <a:off x="2123728" y="591472"/>
          <a:ext cx="7020272" cy="19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72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94330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400" b="1" u="sng" dirty="0">
                <a:solidFill>
                  <a:prstClr val="white"/>
                </a:solidFill>
              </a:rPr>
              <a:t>COMISARIAS REGIONAL ESTE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b="1" u="sng" dirty="0">
                <a:solidFill>
                  <a:prstClr val="white"/>
                </a:solidFill>
              </a:rPr>
              <a:t>COMISARIA Villa Benjamín Aráoz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Ruta 304 Km.56 - Villa B. Aráoz – </a:t>
            </a:r>
            <a:r>
              <a:rPr lang="es-AR" sz="1400" dirty="0" err="1">
                <a:solidFill>
                  <a:prstClr val="white"/>
                </a:solidFill>
              </a:rPr>
              <a:t>Burruyacu</a:t>
            </a:r>
            <a:r>
              <a:rPr lang="es-AR" sz="1400" dirty="0">
                <a:solidFill>
                  <a:prstClr val="white"/>
                </a:solidFill>
              </a:rPr>
              <a:t>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03894-421004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 Ramada 9 de Julio 1 –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La Ramada – </a:t>
            </a:r>
            <a:r>
              <a:rPr lang="es-AR" sz="1400" dirty="0" err="1">
                <a:solidFill>
                  <a:prstClr val="white"/>
                </a:solidFill>
              </a:rPr>
              <a:t>Burruyacu</a:t>
            </a:r>
            <a:r>
              <a:rPr lang="es-AR" sz="1400" dirty="0">
                <a:solidFill>
                  <a:prstClr val="white"/>
                </a:solidFill>
              </a:rPr>
              <a:t>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4924018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Banda del Rio Salí.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Santo Cristo y Las Heras - Banda del Río Salí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4263750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Alderete.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Urquiza y </a:t>
            </a:r>
            <a:r>
              <a:rPr lang="es-AR" sz="1400" dirty="0" err="1">
                <a:solidFill>
                  <a:prstClr val="white"/>
                </a:solidFill>
              </a:rPr>
              <a:t>J.Colombres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dirty="0" err="1">
                <a:solidFill>
                  <a:prstClr val="white"/>
                </a:solidFill>
              </a:rPr>
              <a:t>Alderetes</a:t>
            </a:r>
            <a:r>
              <a:rPr lang="es-AR" sz="1400" dirty="0">
                <a:solidFill>
                  <a:prstClr val="white"/>
                </a:solidFill>
              </a:rPr>
              <a:t>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4940408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</a:t>
            </a:r>
            <a:r>
              <a:rPr lang="es-AR" sz="1400" b="1" u="sng" dirty="0" err="1">
                <a:solidFill>
                  <a:prstClr val="white"/>
                </a:solidFill>
              </a:rPr>
              <a:t>Lastenia</a:t>
            </a:r>
            <a:r>
              <a:rPr lang="es-AR" sz="1400" b="1" u="sng" dirty="0">
                <a:solidFill>
                  <a:prstClr val="white"/>
                </a:solidFill>
              </a:rPr>
              <a:t>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República y </a:t>
            </a:r>
            <a:r>
              <a:rPr lang="es-AR" sz="1400" dirty="0" err="1">
                <a:solidFill>
                  <a:prstClr val="white"/>
                </a:solidFill>
              </a:rPr>
              <a:t>Tornquinst</a:t>
            </a:r>
            <a:r>
              <a:rPr lang="es-AR" sz="1400" dirty="0">
                <a:solidFill>
                  <a:prstClr val="white"/>
                </a:solidFill>
              </a:rPr>
              <a:t> - </a:t>
            </a:r>
            <a:r>
              <a:rPr lang="es-AR" sz="1400" dirty="0" err="1">
                <a:solidFill>
                  <a:prstClr val="white"/>
                </a:solidFill>
              </a:rPr>
              <a:t>Lastenia</a:t>
            </a:r>
            <a:r>
              <a:rPr lang="es-AR" sz="1400" dirty="0">
                <a:solidFill>
                  <a:prstClr val="white"/>
                </a:solidFill>
              </a:rPr>
              <a:t>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4266390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 Florida H.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Irigoyen s/Nº - La Florida - Cruz Alta. 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4922015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Ranchillos.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Ranchillos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03869-421011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Los Ralos.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Güemes y </a:t>
            </a:r>
            <a:r>
              <a:rPr lang="es-AR" sz="1400" dirty="0" err="1">
                <a:solidFill>
                  <a:prstClr val="white"/>
                </a:solidFill>
              </a:rPr>
              <a:t>P.Moreno</a:t>
            </a:r>
            <a:r>
              <a:rPr lang="es-AR" sz="1400" dirty="0">
                <a:solidFill>
                  <a:prstClr val="white"/>
                </a:solidFill>
              </a:rPr>
              <a:t> - Los Ralos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03869-491012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Las Cejas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25 de Mayo s/nº - Las Cejas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156-456952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San </a:t>
            </a:r>
            <a:r>
              <a:rPr lang="es-AR" sz="1400" b="1" u="sng" dirty="0" err="1">
                <a:solidFill>
                  <a:prstClr val="white"/>
                </a:solidFill>
              </a:rPr>
              <a:t>Andres</a:t>
            </a:r>
            <a:r>
              <a:rPr lang="es-AR" sz="1400" b="1" u="sng" dirty="0">
                <a:solidFill>
                  <a:prstClr val="white"/>
                </a:solidFill>
              </a:rPr>
              <a:t>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San Andrés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4915324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</a:t>
            </a:r>
            <a:r>
              <a:rPr lang="es-AR" sz="1400" b="1" u="sng" dirty="0" err="1">
                <a:solidFill>
                  <a:prstClr val="white"/>
                </a:solidFill>
              </a:rPr>
              <a:t>Colombres</a:t>
            </a:r>
            <a:r>
              <a:rPr lang="es-AR" sz="1400" b="1" u="sng" dirty="0">
                <a:solidFill>
                  <a:prstClr val="white"/>
                </a:solidFill>
              </a:rPr>
              <a:t>.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Cont. Av. San Martín s/Nº - </a:t>
            </a:r>
            <a:r>
              <a:rPr lang="es-AR" sz="1400" dirty="0" err="1">
                <a:solidFill>
                  <a:prstClr val="white"/>
                </a:solidFill>
              </a:rPr>
              <a:t>Colombres</a:t>
            </a:r>
            <a:r>
              <a:rPr lang="es-AR" sz="1400" dirty="0">
                <a:solidFill>
                  <a:prstClr val="white"/>
                </a:solidFill>
              </a:rPr>
              <a:t> - Cruz Alta. 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4916004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20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88640"/>
            <a:ext cx="69847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b="1" u="sng" dirty="0">
                <a:solidFill>
                  <a:prstClr val="white"/>
                </a:solidFill>
              </a:rPr>
              <a:t>COMISARIA: </a:t>
            </a:r>
            <a:r>
              <a:rPr lang="es-AR" sz="1400" b="1" u="sng" dirty="0" err="1">
                <a:solidFill>
                  <a:prstClr val="white"/>
                </a:solidFill>
              </a:rPr>
              <a:t>Delfin</a:t>
            </a:r>
            <a:r>
              <a:rPr lang="es-AR" sz="1400" b="1" u="sng" dirty="0">
                <a:solidFill>
                  <a:prstClr val="white"/>
                </a:solidFill>
              </a:rPr>
              <a:t> Gallo.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Delfín Gallo - Cruz Alta.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4891528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Santa Rosa de Leales.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Santa Rosa de Lima S/Nº - Santa Rosa de Leales 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03863-493048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Bella Vista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Alberdi 344 - Bella Vista – Leales.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4820038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Villa de Leales.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Villa de Leales – Leales.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03863-497027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Quilmes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Quilmes – Leales. 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03869-496000 - 03863-493048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</a:t>
            </a:r>
            <a:r>
              <a:rPr lang="es-AR" sz="1400" b="1" u="sng" dirty="0" err="1">
                <a:solidFill>
                  <a:prstClr val="white"/>
                </a:solidFill>
              </a:rPr>
              <a:t>Aguilares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C. Pellegrini 202 - </a:t>
            </a:r>
            <a:r>
              <a:rPr lang="es-AR" sz="1400" dirty="0" err="1">
                <a:solidFill>
                  <a:prstClr val="white"/>
                </a:solidFill>
              </a:rPr>
              <a:t>Aguilares</a:t>
            </a:r>
            <a:r>
              <a:rPr lang="es-AR" sz="1400" dirty="0">
                <a:solidFill>
                  <a:prstClr val="white"/>
                </a:solidFill>
              </a:rPr>
              <a:t> - Río Chico.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03865-481002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Concepción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9 de Julio 40 - Concepción – </a:t>
            </a:r>
            <a:r>
              <a:rPr lang="es-AR" sz="1400" dirty="0" err="1">
                <a:solidFill>
                  <a:prstClr val="white"/>
                </a:solidFill>
              </a:rPr>
              <a:t>Chicligasta</a:t>
            </a:r>
            <a:r>
              <a:rPr lang="es-AR" sz="1400" dirty="0">
                <a:solidFill>
                  <a:prstClr val="white"/>
                </a:solidFill>
              </a:rPr>
              <a:t>. 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03865-422832 03865-423002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 Trinidad.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La Trinidad – </a:t>
            </a:r>
            <a:r>
              <a:rPr lang="es-AR" sz="1400" dirty="0" err="1">
                <a:solidFill>
                  <a:prstClr val="white"/>
                </a:solidFill>
              </a:rPr>
              <a:t>Chicligasta</a:t>
            </a:r>
            <a:r>
              <a:rPr lang="es-AR" sz="1400" dirty="0">
                <a:solidFill>
                  <a:prstClr val="white"/>
                </a:solidFill>
              </a:rPr>
              <a:t>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03865-491008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Los Sarmientos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9 de Julio s/Nº - Los Sarmiento - Río Chico. -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03865-494010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Santa Ana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Sin Nombre - Villa C. </a:t>
            </a:r>
            <a:r>
              <a:rPr lang="es-AR" sz="1400" dirty="0" err="1">
                <a:solidFill>
                  <a:prstClr val="white"/>
                </a:solidFill>
              </a:rPr>
              <a:t>Hileret</a:t>
            </a:r>
            <a:r>
              <a:rPr lang="es-AR" sz="1400" dirty="0">
                <a:solidFill>
                  <a:prstClr val="white"/>
                </a:solidFill>
              </a:rPr>
              <a:t> - Río Chico.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03865-493260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Graneros.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y 9 de Julio - Graneros – Graneros.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03891-491024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Lamadrid.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Lamadrid 391 - La Madrid – Graneros.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03891-421019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</a:t>
            </a:r>
            <a:r>
              <a:rPr lang="es-AR" sz="1400" b="1" u="sng" dirty="0" err="1">
                <a:solidFill>
                  <a:prstClr val="white"/>
                </a:solidFill>
              </a:rPr>
              <a:t>Simoca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Belgrano 310 - </a:t>
            </a:r>
            <a:r>
              <a:rPr lang="es-AR" sz="1400" dirty="0" err="1">
                <a:solidFill>
                  <a:prstClr val="white"/>
                </a:solidFill>
              </a:rPr>
              <a:t>Simoca</a:t>
            </a:r>
            <a:r>
              <a:rPr lang="es-AR" sz="1400" dirty="0">
                <a:solidFill>
                  <a:prstClr val="white"/>
                </a:solidFill>
              </a:rPr>
              <a:t> – </a:t>
            </a:r>
            <a:r>
              <a:rPr lang="es-AR" sz="1400" dirty="0" err="1">
                <a:solidFill>
                  <a:prstClr val="white"/>
                </a:solidFill>
              </a:rPr>
              <a:t>Simoca</a:t>
            </a:r>
            <a:r>
              <a:rPr lang="es-AR" sz="1400" dirty="0">
                <a:solidFill>
                  <a:prstClr val="white"/>
                </a:solidFill>
              </a:rPr>
              <a:t>.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03863-481106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La Cocha.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San Martín S/Nº - La Cocha - La Cocha.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03865-496015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u="sng" dirty="0">
                <a:solidFill>
                  <a:prstClr val="white"/>
                </a:solidFill>
              </a:rPr>
              <a:t>COMISARIA: Alberdi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M.M.Campero</a:t>
            </a:r>
            <a:r>
              <a:rPr lang="es-AR" sz="1400" dirty="0">
                <a:solidFill>
                  <a:prstClr val="white"/>
                </a:solidFill>
              </a:rPr>
              <a:t> 350 - J. B. Alberdi - </a:t>
            </a:r>
            <a:r>
              <a:rPr lang="es-AR" sz="1400" dirty="0" err="1">
                <a:solidFill>
                  <a:prstClr val="white"/>
                </a:solidFill>
              </a:rPr>
              <a:t>J.B.Alberdi</a:t>
            </a:r>
            <a:r>
              <a:rPr lang="es-AR" sz="1400" dirty="0">
                <a:solidFill>
                  <a:prstClr val="white"/>
                </a:solidFill>
              </a:rPr>
              <a:t>.   </a:t>
            </a:r>
            <a:r>
              <a:rPr lang="es-AR" sz="1400" b="1" dirty="0">
                <a:solidFill>
                  <a:prstClr val="white"/>
                </a:solidFill>
              </a:rPr>
              <a:t>TEL</a:t>
            </a:r>
            <a:r>
              <a:rPr lang="es-AR" sz="1400" dirty="0">
                <a:solidFill>
                  <a:prstClr val="white"/>
                </a:solidFill>
              </a:rPr>
              <a:t>: 03865-471142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04248" y="6509545"/>
            <a:ext cx="2133600" cy="365125"/>
          </a:xfrm>
        </p:spPr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21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04664"/>
            <a:ext cx="770485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HOSPITALES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HOSPITAL DE NIÑOS DEL NIÑO JESUS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Pje</a:t>
            </a:r>
            <a:r>
              <a:rPr lang="es-AR" sz="1400" dirty="0">
                <a:solidFill>
                  <a:prstClr val="white"/>
                </a:solidFill>
              </a:rPr>
              <a:t>. Hungría 700 – S. M. de Tucumán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0381 – 4247083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HOSPITAL CENTRO DE SALUD ZENÓN SANTILLÁN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Avellaneda 750 – S. M. de Tucumán 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0381 – 4225043</a:t>
            </a:r>
          </a:p>
          <a:p>
            <a:r>
              <a:rPr lang="es-AR" sz="1400" u="sng" dirty="0">
                <a:solidFill>
                  <a:prstClr val="white"/>
                </a:solidFill>
                <a:hlinkClick r:id="rId2"/>
              </a:rPr>
              <a:t>http://www.msptucuman.gov.ar/centrodesalud/</a:t>
            </a:r>
            <a:r>
              <a:rPr lang="es-AR" sz="1400" u="sng" dirty="0">
                <a:solidFill>
                  <a:prstClr val="white"/>
                </a:solidFill>
              </a:rPr>
              <a:t> 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HOSPI TAL ANGEL C. PADILLA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Alberdi 550 - S.M. de Tucumán – 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0381-4200969</a:t>
            </a:r>
          </a:p>
          <a:p>
            <a:r>
              <a:rPr lang="es-AR" sz="1400" u="sng" dirty="0">
                <a:solidFill>
                  <a:prstClr val="white"/>
                </a:solidFill>
                <a:hlinkClick r:id="rId3"/>
              </a:rPr>
              <a:t>http://www.msptucuman.gov.ar/hospitalpadilla/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HOSPITAL DE CLÍNICAS PTE. NICOLAS AVELLANEDA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Catamarca 2000 – S. M. de Tucumán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0381 – 4271261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INSTITUTO DE MATERNIDAD NUESTRA SEÑORA DE LAS MERCEDES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Av. Mate de Luna 1535 – S. M. de Tucumán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0381 – 4230208</a:t>
            </a: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380312" y="188640"/>
            <a:ext cx="1383655" cy="1383655"/>
            <a:chOff x="5382653" y="3227521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5382653" y="3227521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5585285" y="3430153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Hospitales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41082" y="404664"/>
            <a:ext cx="748883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MINISTERIO DE SALUD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600" b="1" dirty="0">
                <a:solidFill>
                  <a:prstClr val="white"/>
                </a:solidFill>
              </a:rPr>
              <a:t>DIVISION SALUD MENTAL- PRIS- SIPROSA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600" b="1" dirty="0">
                <a:solidFill>
                  <a:prstClr val="white"/>
                </a:solidFill>
              </a:rPr>
              <a:t>Programa Provincial de Prevención y asistencia de la violencia-División Salud Mental-PRIS-SIPROSA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Psicóloga Ana Carolina </a:t>
            </a:r>
            <a:r>
              <a:rPr lang="es-AR" sz="1400" dirty="0" err="1">
                <a:solidFill>
                  <a:prstClr val="white"/>
                </a:solidFill>
              </a:rPr>
              <a:t>Salim</a:t>
            </a:r>
            <a:r>
              <a:rPr lang="es-AR" sz="1400" dirty="0">
                <a:solidFill>
                  <a:prstClr val="white"/>
                </a:solidFill>
              </a:rPr>
              <a:t>.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4308444 - </a:t>
            </a:r>
            <a:r>
              <a:rPr lang="es-AR" sz="1400" dirty="0" err="1">
                <a:solidFill>
                  <a:prstClr val="white"/>
                </a:solidFill>
              </a:rPr>
              <a:t>int</a:t>
            </a:r>
            <a:r>
              <a:rPr lang="es-AR" sz="1400" dirty="0">
                <a:solidFill>
                  <a:prstClr val="white"/>
                </a:solidFill>
              </a:rPr>
              <a:t> 311 </a:t>
            </a:r>
          </a:p>
          <a:p>
            <a:r>
              <a:rPr lang="es-AR" sz="1400" dirty="0">
                <a:solidFill>
                  <a:prstClr val="white"/>
                </a:solidFill>
              </a:rPr>
              <a:t>lunes a viernes de 8 a 13. Hs.</a:t>
            </a:r>
          </a:p>
          <a:p>
            <a:r>
              <a:rPr lang="es-AR" sz="1400" dirty="0">
                <a:solidFill>
                  <a:prstClr val="white"/>
                </a:solidFill>
              </a:rPr>
              <a:t>Domicilio: Las Piedras 626. – PRIS-SIPROSA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Asesoramiento programático y normativo a equipos de salud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600" b="1" dirty="0">
                <a:solidFill>
                  <a:prstClr val="white"/>
                </a:solidFill>
              </a:rPr>
              <a:t>Programa de salud sexual y reproductiva. 	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Dra. Beatriz Moya. Y Lic. Ana López.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4308444 -  interno 308. </a:t>
            </a:r>
          </a:p>
          <a:p>
            <a:r>
              <a:rPr lang="es-AR" sz="1400" dirty="0">
                <a:solidFill>
                  <a:prstClr val="white"/>
                </a:solidFill>
              </a:rPr>
              <a:t>Lunes a viernes de 8 a 13 </a:t>
            </a:r>
            <a:r>
              <a:rPr lang="es-AR" sz="1400" dirty="0" err="1">
                <a:solidFill>
                  <a:prstClr val="white"/>
                </a:solidFill>
              </a:rPr>
              <a:t>hs</a:t>
            </a:r>
            <a:r>
              <a:rPr lang="es-AR" sz="1400" dirty="0">
                <a:solidFill>
                  <a:prstClr val="white"/>
                </a:solidFill>
              </a:rPr>
              <a:t>.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Asesoramiento programático y normativo a los equipos de salud.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600" b="1" dirty="0">
                <a:solidFill>
                  <a:prstClr val="white"/>
                </a:solidFill>
              </a:rPr>
              <a:t>Salud Sexual del Ministerio de Salud de Nación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Teléfono: 0800-222-3444 (toma y registra las llamadas y localiza el punto o referencia de la llamada y la refiere al centro más cercano o se comunica con el referente que corresponda del ámbito de salud)</a:t>
            </a:r>
            <a:endParaRPr lang="es-AR" sz="14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524328" y="116632"/>
            <a:ext cx="1383655" cy="1383655"/>
            <a:chOff x="3520640" y="4302555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4302555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4505187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Ministerio Salud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99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335846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MINISTERIO DE EDUCACIÓN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b="1" dirty="0">
              <a:solidFill>
                <a:prstClr val="white"/>
              </a:solidFill>
            </a:endParaRPr>
          </a:p>
          <a:p>
            <a:r>
              <a:rPr lang="es-AR" sz="1600" b="1" dirty="0">
                <a:solidFill>
                  <a:prstClr val="white"/>
                </a:solidFill>
              </a:rPr>
              <a:t>GABINETE PSICOPEDAGÓGICO</a:t>
            </a:r>
            <a:br>
              <a:rPr lang="es-AR" sz="1600" b="1" dirty="0">
                <a:solidFill>
                  <a:prstClr val="white"/>
                </a:solidFill>
              </a:rPr>
            </a:br>
            <a:endParaRPr lang="es-AR" sz="1600" b="1" dirty="0">
              <a:solidFill>
                <a:prstClr val="white"/>
              </a:solidFill>
            </a:endParaRPr>
          </a:p>
          <a:p>
            <a:r>
              <a:rPr lang="es-AR" sz="1600" dirty="0">
                <a:solidFill>
                  <a:prstClr val="white"/>
                </a:solidFill>
              </a:rPr>
              <a:t>Dirección: Av. Sarmiento 850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Tel: (0381) 4217464 - </a:t>
            </a:r>
            <a:r>
              <a:rPr lang="es-AR" sz="1600" dirty="0" err="1">
                <a:solidFill>
                  <a:prstClr val="white"/>
                </a:solidFill>
              </a:rPr>
              <a:t>Centrex</a:t>
            </a:r>
            <a:r>
              <a:rPr lang="es-AR" sz="1600" dirty="0">
                <a:solidFill>
                  <a:prstClr val="white"/>
                </a:solidFill>
              </a:rPr>
              <a:t>: 4126</a:t>
            </a:r>
            <a:br>
              <a:rPr lang="es-AR" sz="1600" dirty="0">
                <a:solidFill>
                  <a:prstClr val="white"/>
                </a:solidFill>
              </a:rPr>
            </a:br>
            <a:r>
              <a:rPr lang="es-AR" sz="1600" dirty="0">
                <a:solidFill>
                  <a:prstClr val="white"/>
                </a:solidFill>
              </a:rPr>
              <a:t>Ce: </a:t>
            </a:r>
            <a:r>
              <a:rPr lang="es-AR" sz="1600" u="sng" dirty="0">
                <a:solidFill>
                  <a:prstClr val="white"/>
                </a:solidFill>
                <a:hlinkClick r:id="rId2"/>
              </a:rPr>
              <a:t>gpi@educaciontuc.gov.ar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600" dirty="0">
                <a:solidFill>
                  <a:prstClr val="white"/>
                </a:solidFill>
              </a:rPr>
              <a:t> </a:t>
            </a:r>
          </a:p>
          <a:p>
            <a:r>
              <a:rPr lang="es-AR" sz="1600" b="1" dirty="0">
                <a:solidFill>
                  <a:prstClr val="white"/>
                </a:solidFill>
              </a:rPr>
              <a:t>Departamento SASE</a:t>
            </a:r>
            <a:br>
              <a:rPr lang="es-AR" sz="1600" b="1" dirty="0">
                <a:solidFill>
                  <a:prstClr val="white"/>
                </a:solidFill>
              </a:rPr>
            </a:br>
            <a:endParaRPr lang="es-AR" sz="1600" b="1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Ministerio de Educación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Avda. Sarmiento 850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(0381) 4306356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u="sng" dirty="0">
                <a:solidFill>
                  <a:prstClr val="white"/>
                </a:solidFill>
                <a:hlinkClick r:id="rId3"/>
              </a:rPr>
              <a:t>sase@educaciontuc.gov.ar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600" u="sng" dirty="0">
                <a:solidFill>
                  <a:prstClr val="white"/>
                </a:solidFill>
                <a:hlinkClick r:id="rId4"/>
              </a:rPr>
              <a:t>sase_tuc@yahoo.com.ar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600" b="1" dirty="0">
              <a:solidFill>
                <a:prstClr val="white"/>
              </a:solidFill>
            </a:endParaRPr>
          </a:p>
          <a:p>
            <a:r>
              <a:rPr lang="es-AR" sz="1600" b="1" dirty="0">
                <a:solidFill>
                  <a:prstClr val="white"/>
                </a:solidFill>
              </a:rPr>
              <a:t>GABINETE PEDAGÓGICO INTERDISCIPLINARIO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600" dirty="0">
              <a:solidFill>
                <a:prstClr val="white"/>
              </a:solidFill>
            </a:endParaRPr>
          </a:p>
          <a:p>
            <a:r>
              <a:rPr lang="es-AR" sz="1600" dirty="0" err="1">
                <a:solidFill>
                  <a:prstClr val="white"/>
                </a:solidFill>
              </a:rPr>
              <a:t>Jose</a:t>
            </a:r>
            <a:r>
              <a:rPr lang="es-AR" sz="1600" dirty="0">
                <a:solidFill>
                  <a:prstClr val="white"/>
                </a:solidFill>
              </a:rPr>
              <a:t> </a:t>
            </a:r>
            <a:r>
              <a:rPr lang="es-AR" sz="1600" dirty="0" err="1">
                <a:solidFill>
                  <a:prstClr val="white"/>
                </a:solidFill>
              </a:rPr>
              <a:t>Colombres</a:t>
            </a:r>
            <a:r>
              <a:rPr lang="es-AR" sz="1600" dirty="0">
                <a:solidFill>
                  <a:prstClr val="white"/>
                </a:solidFill>
              </a:rPr>
              <a:t> 286 Planta Alta - San Miguel De Tucumán</a:t>
            </a:r>
          </a:p>
          <a:p>
            <a:r>
              <a:rPr lang="es-AR" sz="1600" dirty="0">
                <a:solidFill>
                  <a:prstClr val="white"/>
                </a:solidFill>
              </a:rPr>
              <a:t>TELÉFONO 0381 - 4217464 - CENTREX 4126</a:t>
            </a:r>
          </a:p>
          <a:p>
            <a:r>
              <a:rPr lang="es-AR" sz="1600" b="1" dirty="0">
                <a:solidFill>
                  <a:prstClr val="white"/>
                </a:solidFill>
              </a:rPr>
              <a:t>MAIL: </a:t>
            </a:r>
            <a:r>
              <a:rPr lang="es-AR" sz="1600" b="1" u="sng" dirty="0">
                <a:solidFill>
                  <a:prstClr val="white"/>
                </a:solidFill>
                <a:hlinkClick r:id="rId5"/>
              </a:rPr>
              <a:t>gpitucuman@gmail.com</a:t>
            </a:r>
            <a:r>
              <a:rPr lang="es-AR" sz="1600" b="1" dirty="0">
                <a:solidFill>
                  <a:prstClr val="white"/>
                </a:solidFill>
              </a:rPr>
              <a:t>  -   </a:t>
            </a:r>
            <a:r>
              <a:rPr lang="es-AR" sz="1600" b="1" u="sng" dirty="0">
                <a:solidFill>
                  <a:prstClr val="white"/>
                </a:solidFill>
                <a:hlinkClick r:id="rId2"/>
              </a:rPr>
              <a:t>gpi@educaciontuc.gov.ar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600" b="1" dirty="0">
                <a:solidFill>
                  <a:prstClr val="white"/>
                </a:solidFill>
              </a:rPr>
              <a:t>Web; </a:t>
            </a:r>
            <a:r>
              <a:rPr lang="es-AR" sz="1600" u="sng" dirty="0">
                <a:solidFill>
                  <a:prstClr val="white"/>
                </a:solidFill>
                <a:hlinkClick r:id="rId6"/>
              </a:rPr>
              <a:t>http://www.educaciontuc.gov.ar/index.php/organismos/gpi.html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524328" y="133214"/>
            <a:ext cx="1383655" cy="1383655"/>
            <a:chOff x="1658626" y="3227521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1658626" y="3227521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1861258" y="3430153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Ministerio Educación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5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332656"/>
            <a:ext cx="61024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MINISTERIO DE DESARROLLO SOCIAL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Dirección de Niñez, Adolescencia y Familia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Piedras 530 3 piso.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 4311370 - 4311358 interno 331.</a:t>
            </a:r>
          </a:p>
          <a:p>
            <a:r>
              <a:rPr lang="es-AR" sz="1400" u="sng" dirty="0">
                <a:solidFill>
                  <a:prstClr val="white"/>
                </a:solidFill>
                <a:hlinkClick r:id="rId2"/>
              </a:rPr>
              <a:t>dinayf@desarrollosocialtuc.gov.ar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s-AR" sz="1400" dirty="0">
                <a:solidFill>
                  <a:prstClr val="white"/>
                </a:solidFill>
              </a:rPr>
              <a:t>Línea de escucha telefónica 102 Atención todos los días de 8 a 20 </a:t>
            </a:r>
            <a:r>
              <a:rPr lang="es-AR" sz="1400" dirty="0" err="1">
                <a:solidFill>
                  <a:prstClr val="white"/>
                </a:solidFill>
              </a:rPr>
              <a:t>hs</a:t>
            </a:r>
            <a:endParaRPr lang="es-AR" sz="1400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600" b="1" dirty="0">
                <a:solidFill>
                  <a:prstClr val="white"/>
                </a:solidFill>
              </a:rPr>
              <a:t>Secretaría de Estado de Niñez, Adolescencia y Familia</a:t>
            </a:r>
            <a:r>
              <a:rPr lang="es-AR" sz="1600" dirty="0">
                <a:solidFill>
                  <a:prstClr val="white"/>
                </a:solidFill>
              </a:rPr>
              <a:t/>
            </a:r>
            <a:br>
              <a:rPr lang="es-AR" sz="1600" dirty="0">
                <a:solidFill>
                  <a:prstClr val="white"/>
                </a:solidFill>
              </a:rPr>
            </a:b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Domicilio</a:t>
            </a:r>
            <a:r>
              <a:rPr lang="es-AR" sz="1400" dirty="0">
                <a:solidFill>
                  <a:prstClr val="white"/>
                </a:solidFill>
              </a:rPr>
              <a:t>: Piedras 530 3 piso.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b="1" dirty="0">
                <a:solidFill>
                  <a:prstClr val="white"/>
                </a:solidFill>
              </a:rPr>
              <a:t>Teléfono : </a:t>
            </a:r>
            <a:r>
              <a:rPr lang="es-AR" sz="1400" dirty="0">
                <a:solidFill>
                  <a:prstClr val="white"/>
                </a:solidFill>
              </a:rPr>
              <a:t>4-308726/4-310980/4- 4311370 - 4311358 interno 306.</a:t>
            </a:r>
          </a:p>
          <a:p>
            <a:r>
              <a:rPr lang="es-AR" sz="1400" dirty="0">
                <a:solidFill>
                  <a:prstClr val="white"/>
                </a:solidFill>
              </a:rPr>
              <a:t>Directora a cargo de la </a:t>
            </a:r>
            <a:r>
              <a:rPr lang="es-AR" sz="1400" dirty="0" err="1">
                <a:solidFill>
                  <a:prstClr val="white"/>
                </a:solidFill>
              </a:rPr>
              <a:t>Direccion</a:t>
            </a:r>
            <a:r>
              <a:rPr lang="es-AR" sz="1400" dirty="0">
                <a:solidFill>
                  <a:prstClr val="white"/>
                </a:solidFill>
              </a:rPr>
              <a:t> de Niñez, Adolescencia y Familia, Lic. Ana Veliz Madrid, Celular </a:t>
            </a:r>
            <a:r>
              <a:rPr lang="es-AR" sz="1400" dirty="0" err="1">
                <a:solidFill>
                  <a:prstClr val="white"/>
                </a:solidFill>
              </a:rPr>
              <a:t>coorporativo</a:t>
            </a:r>
            <a:r>
              <a:rPr lang="es-AR" sz="1400" dirty="0">
                <a:solidFill>
                  <a:prstClr val="white"/>
                </a:solidFill>
              </a:rPr>
              <a:t> N°381-155.553.256</a:t>
            </a:r>
          </a:p>
          <a:p>
            <a:r>
              <a:rPr lang="es-AR" sz="1400" dirty="0">
                <a:solidFill>
                  <a:prstClr val="white"/>
                </a:solidFill>
              </a:rPr>
              <a:t>Subdirectora: Dra. Elisa </a:t>
            </a:r>
            <a:r>
              <a:rPr lang="es-AR" sz="1400" dirty="0" err="1">
                <a:solidFill>
                  <a:prstClr val="white"/>
                </a:solidFill>
              </a:rPr>
              <a:t>Nazur</a:t>
            </a:r>
            <a:r>
              <a:rPr lang="es-AR" sz="1400" dirty="0">
                <a:solidFill>
                  <a:prstClr val="white"/>
                </a:solidFill>
              </a:rPr>
              <a:t> Graneros. , Celular N° 381-155.225.294.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pPr algn="ctr"/>
            <a:r>
              <a:rPr lang="es-AR" sz="1600" b="1" dirty="0">
                <a:solidFill>
                  <a:prstClr val="white"/>
                </a:solidFill>
              </a:rPr>
              <a:t>Dpto. de Prevención y Protección c/la Violencia Familiar y el Maltrato Infantil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 err="1">
                <a:solidFill>
                  <a:prstClr val="white"/>
                </a:solidFill>
              </a:rPr>
              <a:t>Dpto</a:t>
            </a:r>
            <a:r>
              <a:rPr lang="es-AR" sz="1400" dirty="0">
                <a:solidFill>
                  <a:prstClr val="white"/>
                </a:solidFill>
              </a:rPr>
              <a:t> de Prevención  y Protección contra la violencia </a:t>
            </a:r>
            <a:r>
              <a:rPr lang="es-AR" sz="1400" dirty="0" err="1">
                <a:solidFill>
                  <a:prstClr val="white"/>
                </a:solidFill>
              </a:rPr>
              <a:t>Fliar</a:t>
            </a:r>
            <a:r>
              <a:rPr lang="es-AR" sz="1400" dirty="0">
                <a:solidFill>
                  <a:prstClr val="white"/>
                </a:solidFill>
              </a:rPr>
              <a:t> y Maltrato Infantil, (perteneciente a la dirección). Lic. Dolores </a:t>
            </a:r>
            <a:r>
              <a:rPr lang="es-AR" sz="1400" dirty="0" err="1">
                <a:solidFill>
                  <a:prstClr val="white"/>
                </a:solidFill>
              </a:rPr>
              <a:t>Perez</a:t>
            </a:r>
            <a:r>
              <a:rPr lang="es-AR" sz="1400" dirty="0">
                <a:solidFill>
                  <a:prstClr val="white"/>
                </a:solidFill>
              </a:rPr>
              <a:t> Luna.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Domicilio</a:t>
            </a:r>
            <a:r>
              <a:rPr lang="es-AR" sz="1400" dirty="0">
                <a:solidFill>
                  <a:prstClr val="white"/>
                </a:solidFill>
              </a:rPr>
              <a:t>: Las Piedras 283. 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Teléfono</a:t>
            </a:r>
            <a:r>
              <a:rPr lang="es-AR" sz="1400" dirty="0">
                <a:solidFill>
                  <a:prstClr val="white"/>
                </a:solidFill>
              </a:rPr>
              <a:t>: 4526513 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s-AR" sz="1400" dirty="0">
                <a:solidFill>
                  <a:prstClr val="white"/>
                </a:solidFill>
              </a:rPr>
              <a:t>Atención Lunes a Viernes de 8 a 18 </a:t>
            </a:r>
            <a:r>
              <a:rPr lang="es-AR" sz="1400" dirty="0" err="1">
                <a:solidFill>
                  <a:prstClr val="white"/>
                </a:solidFill>
              </a:rPr>
              <a:t>hs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25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668344" y="116632"/>
            <a:ext cx="1383655" cy="1383655"/>
            <a:chOff x="1658626" y="1077454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1658626" y="1077454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1861258" y="1280086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Ministerio Desarrollo Social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3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59050"/>
              </p:ext>
            </p:extLst>
          </p:nvPr>
        </p:nvGraphicFramePr>
        <p:xfrm>
          <a:off x="323528" y="908720"/>
          <a:ext cx="7848872" cy="5407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319"/>
                <a:gridCol w="2062765"/>
                <a:gridCol w="1723141"/>
                <a:gridCol w="1693647"/>
              </a:tblGrid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9º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01/01/2014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12/01/2014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01/05/2014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12/05/2014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29/08/2014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10/09/2014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30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10º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13/01/2014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24/01/2014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13/05/2014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24/05/2014</a:t>
                      </a:r>
                      <a:r>
                        <a:rPr lang="es-AR" sz="1400" dirty="0">
                          <a:effectLst/>
                        </a:rPr>
                        <a:t>			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11/09/2014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22/09/2014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1º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25/01/2014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05/02/2014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25/05/2014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05/06/2014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23/09/2014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05/10/2014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2º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06/02/2014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17/02/2014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06/06/2014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17/06/2014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06/10/2014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17/10/2014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3º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18/02/2014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01/03/2014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18/06/2014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29/06/2014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18/10/2014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30/10/2014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4º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02/03/2014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13/03/2014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30/06/2014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11/07/2014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31/10/2014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11/11/2014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5º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14/03/2014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25/03/2014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12/07/2014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23/07/2014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12/11/2014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24/11/2014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6º 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26/03/2014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06/04/2014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24/07/2014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04/08/2014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25/011/2014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06/12/2014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7º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07/04/2014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18/04/2014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05/08/2014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16/08/2014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07/12/2014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19/12/2014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</a:rPr>
                        <a:t>FISCALIA </a:t>
                      </a:r>
                      <a:r>
                        <a:rPr lang="es-AR" sz="1400" dirty="0" smtClean="0">
                          <a:effectLst/>
                        </a:rPr>
                        <a:t>8º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19/04/2014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30/04/2014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17/08/2014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28/08/2014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7150" algn="l"/>
                        </a:tabLst>
                      </a:pPr>
                      <a:r>
                        <a:rPr lang="es-AR" sz="1400" dirty="0" smtClean="0">
                          <a:effectLst/>
                        </a:rPr>
                        <a:t>20/12/2014 </a:t>
                      </a:r>
                      <a:r>
                        <a:rPr lang="es-AR" sz="1400" dirty="0">
                          <a:effectLst/>
                        </a:rPr>
                        <a:t>al </a:t>
                      </a:r>
                      <a:r>
                        <a:rPr lang="es-AR" sz="1400" dirty="0" smtClean="0">
                          <a:effectLst/>
                        </a:rPr>
                        <a:t>31/12/2014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131840" y="217738"/>
            <a:ext cx="2717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u="sng" dirty="0">
                <a:solidFill>
                  <a:prstClr val="white"/>
                </a:solidFill>
              </a:rPr>
              <a:t>TURNOS DE FISCALIA CAPITAL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908719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3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772816"/>
            <a:ext cx="81369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CONCEPCIÓN – FISCALIAS DE INSTRUCCIÓN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AR" sz="3200" b="1" dirty="0">
                <a:solidFill>
                  <a:prstClr val="white"/>
                </a:solidFill>
              </a:rPr>
              <a:t>Fiscalía de Instrucción en lo Penal – I </a:t>
            </a:r>
            <a:r>
              <a:rPr lang="es-AR" sz="3200" b="1" dirty="0" err="1">
                <a:solidFill>
                  <a:prstClr val="white"/>
                </a:solidFill>
              </a:rPr>
              <a:t>Nom</a:t>
            </a:r>
            <a:r>
              <a:rPr lang="es-AR" sz="3200" b="1" dirty="0">
                <a:solidFill>
                  <a:prstClr val="white"/>
                </a:solidFill>
              </a:rPr>
              <a:t>. </a:t>
            </a:r>
            <a:r>
              <a:rPr lang="es-AR" sz="3200" dirty="0">
                <a:solidFill>
                  <a:prstClr val="white"/>
                </a:solidFill>
              </a:rPr>
              <a:t>Tel. </a:t>
            </a:r>
            <a:r>
              <a:rPr lang="es-AR" sz="3200" b="1" dirty="0">
                <a:solidFill>
                  <a:prstClr val="white"/>
                </a:solidFill>
              </a:rPr>
              <a:t>(03865) 423795</a:t>
            </a:r>
            <a:endParaRPr lang="es-AR" sz="32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AR" sz="3200" b="1" dirty="0">
                <a:solidFill>
                  <a:prstClr val="white"/>
                </a:solidFill>
              </a:rPr>
              <a:t>Fiscalía de Instrucción en lo Penal – II </a:t>
            </a:r>
            <a:r>
              <a:rPr lang="es-AR" sz="3200" b="1" dirty="0" err="1">
                <a:solidFill>
                  <a:prstClr val="white"/>
                </a:solidFill>
              </a:rPr>
              <a:t>Nom</a:t>
            </a:r>
            <a:r>
              <a:rPr lang="es-AR" sz="3200" b="1" dirty="0">
                <a:solidFill>
                  <a:prstClr val="white"/>
                </a:solidFill>
              </a:rPr>
              <a:t>. </a:t>
            </a:r>
            <a:r>
              <a:rPr lang="es-AR" sz="3200" dirty="0">
                <a:solidFill>
                  <a:prstClr val="white"/>
                </a:solidFill>
              </a:rPr>
              <a:t>Tel. </a:t>
            </a:r>
            <a:r>
              <a:rPr lang="es-AR" sz="3200" b="1" dirty="0">
                <a:solidFill>
                  <a:prstClr val="white"/>
                </a:solidFill>
              </a:rPr>
              <a:t>(03865) 423859</a:t>
            </a:r>
            <a:endParaRPr lang="es-AR" sz="3200" dirty="0">
              <a:solidFill>
                <a:prstClr val="white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AR" sz="3200" b="1" dirty="0">
                <a:solidFill>
                  <a:prstClr val="white"/>
                </a:solidFill>
              </a:rPr>
              <a:t>Fiscalía de Instrucción en lo Penal – III </a:t>
            </a:r>
            <a:r>
              <a:rPr lang="es-AR" sz="3200" b="1" dirty="0" err="1">
                <a:solidFill>
                  <a:prstClr val="white"/>
                </a:solidFill>
              </a:rPr>
              <a:t>Nom</a:t>
            </a:r>
            <a:r>
              <a:rPr lang="es-AR" sz="3200" dirty="0">
                <a:solidFill>
                  <a:prstClr val="white"/>
                </a:solidFill>
              </a:rPr>
              <a:t>. </a:t>
            </a:r>
            <a:r>
              <a:rPr lang="es-AR" sz="3200" b="1" dirty="0">
                <a:solidFill>
                  <a:prstClr val="white"/>
                </a:solidFill>
              </a:rPr>
              <a:t>(03865) 428234</a:t>
            </a:r>
            <a:r>
              <a:rPr lang="es-AR" sz="3200" dirty="0">
                <a:solidFill>
                  <a:prstClr val="white"/>
                </a:solidFill>
              </a:rPr>
              <a:t>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AR" sz="3200" b="1" dirty="0">
                <a:solidFill>
                  <a:prstClr val="white"/>
                </a:solidFill>
              </a:rPr>
              <a:t>Fiscalía de Instrucción en lo Penal – IV </a:t>
            </a:r>
            <a:r>
              <a:rPr lang="es-AR" sz="3200" b="1" dirty="0" err="1">
                <a:solidFill>
                  <a:prstClr val="white"/>
                </a:solidFill>
              </a:rPr>
              <a:t>Nom</a:t>
            </a:r>
            <a:r>
              <a:rPr lang="es-AR" sz="3200" dirty="0">
                <a:solidFill>
                  <a:prstClr val="white"/>
                </a:solidFill>
              </a:rPr>
              <a:t>. </a:t>
            </a:r>
            <a:r>
              <a:rPr lang="es-AR" sz="3200" b="1" dirty="0">
                <a:solidFill>
                  <a:prstClr val="white"/>
                </a:solidFill>
              </a:rPr>
              <a:t>(03865) 424050</a:t>
            </a:r>
            <a:endParaRPr lang="es-AR" sz="32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86211" y="420947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0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55111"/>
              </p:ext>
            </p:extLst>
          </p:nvPr>
        </p:nvGraphicFramePr>
        <p:xfrm>
          <a:off x="2411760" y="455116"/>
          <a:ext cx="6336703" cy="5945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773"/>
                <a:gridCol w="1656948"/>
                <a:gridCol w="1544991"/>
                <a:gridCol w="1544991"/>
              </a:tblGrid>
              <a:tr h="158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FISCALIA I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FISCALIA II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FISCALIA III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FISCALIA IV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01/01 al 05/01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06/01 al 10/01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11/01 al 15/01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16/01 al 20/01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21/01 al 25/01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226/01 al 30/01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31/01 al 04/02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05/02 al 09/02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10/02 al 14/02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15/02 al 19/02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20/02 al 24/02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25/02 al 01/03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02/03 al 06/03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07/03 al 11/03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12/03 al 16/03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17/03 al 21/03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22/03 al 26/03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27/03 al 31/03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01/04 al 05/04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06/04 al 10/04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11/04 al 15/04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16/04 al 20/04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21/04 al 25/04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26/04 al 30/04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01/05 al 05/05 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06/05 al 10/05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11/05 al 15/05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16/05 al 20/05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21/05 al 25/05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26/05 al 30/05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31/05 al 04/06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05/06 al 09/06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10/06 al 14/06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15/06 al 19/06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20/06 al 24/06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25/06 al 29/06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30/06 al 04/07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05/07 al 09/07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10/07 al 14/07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15/07 al 19/07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20/07 al 24/07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25/07 al 29/07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30/07 al 03/08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04/08 al 08/08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09/08 al 13/08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14/08 al 18/08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19/08 al 23/08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24/08 al 28/08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29/08 al 02/09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03/09 al 07/09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08/09 al 12/09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13/09 al 17/09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18/09 al 22/09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23/09 al 27/09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28/09 al 02/10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03/10 al 07/10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08/10 al 12/10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13/10 al 17/10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18/10 al 22/10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23/10 al 27/10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28/10 al 01/11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02/11 al 06/11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07/11 al 11/11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12/11 al 16/11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17/11 al 21/11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22/11 al 26/11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27/11 al 01/12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02/12 al 06/12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  <a:tr h="316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07/12 al 12/12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13/12 al 18/12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19/12 al 24/12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25/12 al 31/12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3968" y="91371"/>
            <a:ext cx="2982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>
                <a:solidFill>
                  <a:prstClr val="white"/>
                </a:solidFill>
              </a:rPr>
              <a:t>TURNOS FISCALÍAS CONCEPCIÓN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264912" y="203114"/>
            <a:ext cx="1383655" cy="1383655"/>
            <a:chOff x="3520640" y="2420"/>
            <a:chExt cx="1383655" cy="1383655"/>
          </a:xfrm>
        </p:grpSpPr>
        <p:sp>
          <p:nvSpPr>
            <p:cNvPr id="11" name="10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2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58249"/>
            <a:ext cx="79928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MONTEROS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b="1" dirty="0">
                <a:solidFill>
                  <a:prstClr val="white"/>
                </a:solidFill>
              </a:rPr>
              <a:t>Fiscalía de Instrucción en lo Penal – I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dirty="0">
                <a:solidFill>
                  <a:prstClr val="white"/>
                </a:solidFill>
              </a:rPr>
              <a:t>. Tel. Oficina: </a:t>
            </a:r>
            <a:r>
              <a:rPr lang="es-AR" b="1" dirty="0">
                <a:solidFill>
                  <a:prstClr val="white"/>
                </a:solidFill>
              </a:rPr>
              <a:t>(03863) 429011</a:t>
            </a:r>
            <a:r>
              <a:rPr lang="es-AR" dirty="0">
                <a:solidFill>
                  <a:prstClr val="white"/>
                </a:solidFill>
              </a:rPr>
              <a:t> - Tel. Oficina: </a:t>
            </a:r>
            <a:r>
              <a:rPr lang="es-AR" b="1" dirty="0">
                <a:solidFill>
                  <a:prstClr val="white"/>
                </a:solidFill>
              </a:rPr>
              <a:t>(03863) 420025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b="1" dirty="0">
                <a:solidFill>
                  <a:prstClr val="white"/>
                </a:solidFill>
              </a:rPr>
              <a:t>Fiscalía de Instrucción en lo Penal – II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dirty="0">
                <a:solidFill>
                  <a:prstClr val="white"/>
                </a:solidFill>
              </a:rPr>
              <a:t>. Tel. Oficina: </a:t>
            </a:r>
            <a:r>
              <a:rPr lang="es-AR" b="1" dirty="0">
                <a:solidFill>
                  <a:prstClr val="white"/>
                </a:solidFill>
              </a:rPr>
              <a:t>(03863) 427837</a:t>
            </a:r>
            <a:r>
              <a:rPr lang="es-AR" dirty="0">
                <a:solidFill>
                  <a:prstClr val="white"/>
                </a:solidFill>
              </a:rPr>
              <a:t> - Tel. Oficina: </a:t>
            </a:r>
            <a:r>
              <a:rPr lang="es-AR" b="1" dirty="0">
                <a:solidFill>
                  <a:prstClr val="white"/>
                </a:solidFill>
              </a:rPr>
              <a:t>(03863) 427672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75557"/>
              </p:ext>
            </p:extLst>
          </p:nvPr>
        </p:nvGraphicFramePr>
        <p:xfrm>
          <a:off x="2195736" y="2204864"/>
          <a:ext cx="4392488" cy="452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585"/>
                <a:gridCol w="2395903"/>
              </a:tblGrid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FISCALÍA I°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FISCALÍA II°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04/01 al 18/01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19/01 al 02/02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03/02 al 17/02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18/02 al 04/03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05/03 al 19/03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20/03 al 03/04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04/04 al 18/04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19/04 al 03/05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04/05 al 18/05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19/05 al 02/06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03/06 al 17/06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18/06 al 02/07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03/07 al 17/07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18/07 al 01/08 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02/08 al 16/08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17/08 al 31/08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01/09 al 15/09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16/09 al 30/09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01/10 al 15/10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16/10 al 30/10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31/10 al 14/11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15/11 al 29/11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30}711 al 14/12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15/12 al 29/12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1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30/12 al 13/01/14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14/01/14 al 28/01/14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  <a:tr h="305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effectLst/>
                        </a:rPr>
                        <a:t>29/01/14 al 12/02/14</a:t>
                      </a:r>
                      <a:endParaRPr lang="es-A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13/02/14 al 27/02/14</a:t>
                      </a:r>
                      <a:endParaRPr lang="es-A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74" marR="35174" marT="0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756946" y="1658687"/>
            <a:ext cx="2982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u="sng" dirty="0">
                <a:solidFill>
                  <a:prstClr val="white"/>
                </a:solidFill>
              </a:rPr>
              <a:t>TURNOS FISCALÍAS CONCEPCIÓN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6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7732938" y="159155"/>
            <a:ext cx="1383655" cy="1383655"/>
            <a:chOff x="3520640" y="2420"/>
            <a:chExt cx="1383655" cy="1383655"/>
          </a:xfrm>
        </p:grpSpPr>
        <p:sp>
          <p:nvSpPr>
            <p:cNvPr id="12" name="11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52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260649"/>
            <a:ext cx="68407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u="sng" dirty="0">
                <a:solidFill>
                  <a:prstClr val="white"/>
                </a:solidFill>
              </a:rPr>
              <a:t>JUZGADOS DE INSTRUCCIÓN </a:t>
            </a:r>
            <a:endParaRPr lang="es-AR" dirty="0">
              <a:solidFill>
                <a:prstClr val="white"/>
              </a:solidFill>
            </a:endParaRPr>
          </a:p>
          <a:p>
            <a:pPr algn="ctr"/>
            <a:r>
              <a:rPr lang="es-AR" b="1" u="sng" dirty="0">
                <a:solidFill>
                  <a:prstClr val="white"/>
                </a:solidFill>
              </a:rPr>
              <a:t>CAPITAL</a:t>
            </a:r>
            <a:endParaRPr lang="es-AR" dirty="0">
              <a:solidFill>
                <a:prstClr val="white"/>
              </a:solidFill>
            </a:endParaRPr>
          </a:p>
          <a:p>
            <a:pPr algn="ctr"/>
            <a:endParaRPr lang="es-AR" sz="1400" dirty="0">
              <a:solidFill>
                <a:prstClr val="white"/>
              </a:solidFill>
            </a:endParaRPr>
          </a:p>
          <a:p>
            <a:r>
              <a:rPr lang="es-AR" dirty="0">
                <a:solidFill>
                  <a:prstClr val="white"/>
                </a:solidFill>
              </a:rPr>
              <a:t>Oficina: </a:t>
            </a:r>
            <a:r>
              <a:rPr lang="es-AR" b="1" dirty="0">
                <a:solidFill>
                  <a:prstClr val="white"/>
                </a:solidFill>
              </a:rPr>
              <a:t>Juzgado de Instrucción</a:t>
            </a:r>
            <a:r>
              <a:rPr lang="es-AR" dirty="0">
                <a:solidFill>
                  <a:prstClr val="white"/>
                </a:solidFill>
              </a:rPr>
              <a:t> </a:t>
            </a:r>
            <a:r>
              <a:rPr lang="es-AR" b="1" dirty="0">
                <a:solidFill>
                  <a:prstClr val="white"/>
                </a:solidFill>
              </a:rPr>
              <a:t>- </a:t>
            </a:r>
            <a:r>
              <a:rPr lang="es-AR" b="1" dirty="0" err="1">
                <a:solidFill>
                  <a:prstClr val="white"/>
                </a:solidFill>
              </a:rPr>
              <a:t>Iº</a:t>
            </a:r>
            <a:r>
              <a:rPr lang="es-AR" b="1" dirty="0">
                <a:solidFill>
                  <a:prstClr val="white"/>
                </a:solidFill>
              </a:rPr>
              <a:t>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b="1" dirty="0">
                <a:solidFill>
                  <a:prstClr val="white"/>
                </a:solidFill>
              </a:rPr>
              <a:t>. </a:t>
            </a:r>
            <a:r>
              <a:rPr lang="es-AR" dirty="0">
                <a:solidFill>
                  <a:prstClr val="white"/>
                </a:solidFill>
              </a:rPr>
              <a:t/>
            </a:r>
            <a:br>
              <a:rPr lang="es-AR" dirty="0">
                <a:solidFill>
                  <a:prstClr val="white"/>
                </a:solidFill>
              </a:rPr>
            </a:br>
            <a:r>
              <a:rPr lang="es-AR" dirty="0">
                <a:solidFill>
                  <a:prstClr val="white"/>
                </a:solidFill>
              </a:rPr>
              <a:t>Tel. Oficina: </a:t>
            </a:r>
            <a:r>
              <a:rPr lang="es-AR" b="1" dirty="0">
                <a:solidFill>
                  <a:prstClr val="white"/>
                </a:solidFill>
              </a:rPr>
              <a:t>(0381) 4522465</a:t>
            </a:r>
            <a:r>
              <a:rPr lang="es-AR" dirty="0">
                <a:solidFill>
                  <a:prstClr val="white"/>
                </a:solidFill>
              </a:rPr>
              <a:t> - </a:t>
            </a:r>
            <a:r>
              <a:rPr lang="es-AR" dirty="0" err="1">
                <a:solidFill>
                  <a:prstClr val="white"/>
                </a:solidFill>
              </a:rPr>
              <a:t>Centrex</a:t>
            </a:r>
            <a:r>
              <a:rPr lang="es-AR" dirty="0">
                <a:solidFill>
                  <a:prstClr val="white"/>
                </a:solidFill>
              </a:rPr>
              <a:t>: </a:t>
            </a:r>
            <a:r>
              <a:rPr lang="es-AR" b="1" dirty="0">
                <a:solidFill>
                  <a:prstClr val="white"/>
                </a:solidFill>
              </a:rPr>
              <a:t>2065</a:t>
            </a:r>
            <a:r>
              <a:rPr lang="es-AR" dirty="0">
                <a:solidFill>
                  <a:prstClr val="white"/>
                </a:solidFill>
              </a:rPr>
              <a:t> </a:t>
            </a:r>
            <a:br>
              <a:rPr lang="es-AR" dirty="0">
                <a:solidFill>
                  <a:prstClr val="white"/>
                </a:solidFill>
              </a:rPr>
            </a:br>
            <a:endParaRPr lang="es-AR" dirty="0">
              <a:solidFill>
                <a:prstClr val="white"/>
              </a:solidFill>
            </a:endParaRPr>
          </a:p>
          <a:p>
            <a:r>
              <a:rPr lang="es-AR" dirty="0">
                <a:solidFill>
                  <a:prstClr val="white"/>
                </a:solidFill>
              </a:rPr>
              <a:t>Oficina: </a:t>
            </a:r>
            <a:r>
              <a:rPr lang="es-AR" b="1" dirty="0">
                <a:solidFill>
                  <a:prstClr val="white"/>
                </a:solidFill>
              </a:rPr>
              <a:t>Juzgado de Instrucción</a:t>
            </a:r>
            <a:r>
              <a:rPr lang="es-AR" dirty="0">
                <a:solidFill>
                  <a:prstClr val="white"/>
                </a:solidFill>
              </a:rPr>
              <a:t> </a:t>
            </a:r>
            <a:r>
              <a:rPr lang="es-AR" b="1" dirty="0">
                <a:solidFill>
                  <a:prstClr val="white"/>
                </a:solidFill>
              </a:rPr>
              <a:t>- </a:t>
            </a:r>
            <a:r>
              <a:rPr lang="es-AR" b="1" dirty="0" err="1">
                <a:solidFill>
                  <a:prstClr val="white"/>
                </a:solidFill>
              </a:rPr>
              <a:t>IIº</a:t>
            </a:r>
            <a:r>
              <a:rPr lang="es-AR" b="1" dirty="0">
                <a:solidFill>
                  <a:prstClr val="white"/>
                </a:solidFill>
              </a:rPr>
              <a:t>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b="1" dirty="0">
                <a:solidFill>
                  <a:prstClr val="white"/>
                </a:solidFill>
              </a:rPr>
              <a:t>. </a:t>
            </a:r>
            <a:r>
              <a:rPr lang="es-AR" dirty="0">
                <a:solidFill>
                  <a:prstClr val="white"/>
                </a:solidFill>
              </a:rPr>
              <a:t/>
            </a:r>
            <a:br>
              <a:rPr lang="es-AR" dirty="0">
                <a:solidFill>
                  <a:prstClr val="white"/>
                </a:solidFill>
              </a:rPr>
            </a:br>
            <a:r>
              <a:rPr lang="es-AR" dirty="0">
                <a:solidFill>
                  <a:prstClr val="white"/>
                </a:solidFill>
              </a:rPr>
              <a:t>Tel. Oficina: </a:t>
            </a:r>
            <a:r>
              <a:rPr lang="es-AR" b="1" dirty="0">
                <a:solidFill>
                  <a:prstClr val="white"/>
                </a:solidFill>
              </a:rPr>
              <a:t>(0381) 4524743</a:t>
            </a:r>
            <a:r>
              <a:rPr lang="es-AR" dirty="0">
                <a:solidFill>
                  <a:prstClr val="white"/>
                </a:solidFill>
              </a:rPr>
              <a:t> - </a:t>
            </a:r>
            <a:r>
              <a:rPr lang="es-AR" dirty="0" err="1">
                <a:solidFill>
                  <a:prstClr val="white"/>
                </a:solidFill>
              </a:rPr>
              <a:t>Centrex</a:t>
            </a:r>
            <a:r>
              <a:rPr lang="es-AR" dirty="0">
                <a:solidFill>
                  <a:prstClr val="white"/>
                </a:solidFill>
              </a:rPr>
              <a:t>: </a:t>
            </a:r>
            <a:r>
              <a:rPr lang="es-AR" b="1" dirty="0">
                <a:solidFill>
                  <a:prstClr val="white"/>
                </a:solidFill>
              </a:rPr>
              <a:t>2043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Oficina: </a:t>
            </a:r>
            <a:r>
              <a:rPr lang="es-AR" b="1" dirty="0">
                <a:solidFill>
                  <a:prstClr val="white"/>
                </a:solidFill>
              </a:rPr>
              <a:t>Juzgado de Instrucción</a:t>
            </a:r>
            <a:r>
              <a:rPr lang="es-AR" dirty="0">
                <a:solidFill>
                  <a:prstClr val="white"/>
                </a:solidFill>
              </a:rPr>
              <a:t> </a:t>
            </a:r>
            <a:r>
              <a:rPr lang="es-AR" b="1" dirty="0">
                <a:solidFill>
                  <a:prstClr val="white"/>
                </a:solidFill>
              </a:rPr>
              <a:t>- </a:t>
            </a:r>
            <a:r>
              <a:rPr lang="es-AR" b="1" dirty="0" err="1">
                <a:solidFill>
                  <a:prstClr val="white"/>
                </a:solidFill>
              </a:rPr>
              <a:t>IIIº</a:t>
            </a:r>
            <a:r>
              <a:rPr lang="es-AR" b="1" dirty="0">
                <a:solidFill>
                  <a:prstClr val="white"/>
                </a:solidFill>
              </a:rPr>
              <a:t>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b="1" dirty="0">
                <a:solidFill>
                  <a:prstClr val="white"/>
                </a:solidFill>
              </a:rPr>
              <a:t>. </a:t>
            </a:r>
            <a:r>
              <a:rPr lang="es-AR" dirty="0">
                <a:solidFill>
                  <a:prstClr val="white"/>
                </a:solidFill>
              </a:rPr>
              <a:t/>
            </a:r>
            <a:br>
              <a:rPr lang="es-AR" dirty="0">
                <a:solidFill>
                  <a:prstClr val="white"/>
                </a:solidFill>
              </a:rPr>
            </a:br>
            <a:r>
              <a:rPr lang="es-AR" dirty="0">
                <a:solidFill>
                  <a:prstClr val="white"/>
                </a:solidFill>
              </a:rPr>
              <a:t>Tel. Oficina: </a:t>
            </a:r>
            <a:r>
              <a:rPr lang="es-AR" b="1" dirty="0">
                <a:solidFill>
                  <a:prstClr val="white"/>
                </a:solidFill>
              </a:rPr>
              <a:t>(0381) 4524740</a:t>
            </a:r>
            <a:r>
              <a:rPr lang="es-AR" dirty="0">
                <a:solidFill>
                  <a:prstClr val="white"/>
                </a:solidFill>
              </a:rPr>
              <a:t> - </a:t>
            </a:r>
            <a:r>
              <a:rPr lang="es-AR" dirty="0" err="1">
                <a:solidFill>
                  <a:prstClr val="white"/>
                </a:solidFill>
              </a:rPr>
              <a:t>Centrex</a:t>
            </a:r>
            <a:r>
              <a:rPr lang="es-AR" dirty="0">
                <a:solidFill>
                  <a:prstClr val="white"/>
                </a:solidFill>
              </a:rPr>
              <a:t>: </a:t>
            </a:r>
            <a:r>
              <a:rPr lang="es-AR" b="1" dirty="0">
                <a:solidFill>
                  <a:prstClr val="white"/>
                </a:solidFill>
              </a:rPr>
              <a:t>2030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Oficina: </a:t>
            </a:r>
            <a:r>
              <a:rPr lang="es-AR" b="1" dirty="0">
                <a:solidFill>
                  <a:prstClr val="white"/>
                </a:solidFill>
              </a:rPr>
              <a:t>Juzgado de Instrucción</a:t>
            </a:r>
            <a:r>
              <a:rPr lang="es-AR" dirty="0">
                <a:solidFill>
                  <a:prstClr val="white"/>
                </a:solidFill>
              </a:rPr>
              <a:t> </a:t>
            </a:r>
            <a:r>
              <a:rPr lang="es-AR" b="1" dirty="0">
                <a:solidFill>
                  <a:prstClr val="white"/>
                </a:solidFill>
              </a:rPr>
              <a:t>- </a:t>
            </a:r>
            <a:r>
              <a:rPr lang="es-AR" b="1" dirty="0" err="1">
                <a:solidFill>
                  <a:prstClr val="white"/>
                </a:solidFill>
              </a:rPr>
              <a:t>IVº</a:t>
            </a:r>
            <a:r>
              <a:rPr lang="es-AR" b="1" dirty="0">
                <a:solidFill>
                  <a:prstClr val="white"/>
                </a:solidFill>
              </a:rPr>
              <a:t>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b="1" dirty="0">
                <a:solidFill>
                  <a:prstClr val="white"/>
                </a:solidFill>
              </a:rPr>
              <a:t>. </a:t>
            </a:r>
            <a:r>
              <a:rPr lang="es-AR" dirty="0">
                <a:solidFill>
                  <a:prstClr val="white"/>
                </a:solidFill>
              </a:rPr>
              <a:t/>
            </a:r>
            <a:br>
              <a:rPr lang="es-AR" dirty="0">
                <a:solidFill>
                  <a:prstClr val="white"/>
                </a:solidFill>
              </a:rPr>
            </a:br>
            <a:r>
              <a:rPr lang="es-AR" dirty="0">
                <a:solidFill>
                  <a:prstClr val="white"/>
                </a:solidFill>
              </a:rPr>
              <a:t>Tel. Oficina: </a:t>
            </a:r>
            <a:r>
              <a:rPr lang="es-AR" b="1" dirty="0">
                <a:solidFill>
                  <a:prstClr val="white"/>
                </a:solidFill>
              </a:rPr>
              <a:t>(0381) 4524741</a:t>
            </a:r>
            <a:r>
              <a:rPr lang="es-AR" dirty="0">
                <a:solidFill>
                  <a:prstClr val="white"/>
                </a:solidFill>
              </a:rPr>
              <a:t> - </a:t>
            </a:r>
            <a:r>
              <a:rPr lang="es-AR" dirty="0" err="1">
                <a:solidFill>
                  <a:prstClr val="white"/>
                </a:solidFill>
              </a:rPr>
              <a:t>Centrex</a:t>
            </a:r>
            <a:r>
              <a:rPr lang="es-AR" dirty="0">
                <a:solidFill>
                  <a:prstClr val="white"/>
                </a:solidFill>
              </a:rPr>
              <a:t>: </a:t>
            </a:r>
            <a:r>
              <a:rPr lang="es-AR" b="1" dirty="0">
                <a:solidFill>
                  <a:prstClr val="white"/>
                </a:solidFill>
              </a:rPr>
              <a:t>2031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Oficina: </a:t>
            </a:r>
            <a:r>
              <a:rPr lang="es-AR" b="1" dirty="0">
                <a:solidFill>
                  <a:prstClr val="white"/>
                </a:solidFill>
              </a:rPr>
              <a:t>Juzgado de Instrucción</a:t>
            </a:r>
            <a:r>
              <a:rPr lang="es-AR" dirty="0">
                <a:solidFill>
                  <a:prstClr val="white"/>
                </a:solidFill>
              </a:rPr>
              <a:t> </a:t>
            </a:r>
            <a:r>
              <a:rPr lang="es-AR" b="1" dirty="0">
                <a:solidFill>
                  <a:prstClr val="white"/>
                </a:solidFill>
              </a:rPr>
              <a:t>- Vº </a:t>
            </a:r>
            <a:r>
              <a:rPr lang="es-AR" b="1" dirty="0" err="1">
                <a:solidFill>
                  <a:prstClr val="white"/>
                </a:solidFill>
              </a:rPr>
              <a:t>Nom</a:t>
            </a:r>
            <a:r>
              <a:rPr lang="es-AR" b="1" dirty="0">
                <a:solidFill>
                  <a:prstClr val="white"/>
                </a:solidFill>
              </a:rPr>
              <a:t>. </a:t>
            </a:r>
            <a:r>
              <a:rPr lang="es-AR" dirty="0">
                <a:solidFill>
                  <a:prstClr val="white"/>
                </a:solidFill>
              </a:rPr>
              <a:t/>
            </a:r>
            <a:br>
              <a:rPr lang="es-AR" dirty="0">
                <a:solidFill>
                  <a:prstClr val="white"/>
                </a:solidFill>
              </a:rPr>
            </a:br>
            <a:r>
              <a:rPr lang="es-AR" dirty="0">
                <a:solidFill>
                  <a:prstClr val="white"/>
                </a:solidFill>
              </a:rPr>
              <a:t>Tel. Oficina: </a:t>
            </a:r>
            <a:r>
              <a:rPr lang="es-AR" b="1" dirty="0">
                <a:solidFill>
                  <a:prstClr val="white"/>
                </a:solidFill>
              </a:rPr>
              <a:t>(0381) 4524744</a:t>
            </a:r>
            <a:r>
              <a:rPr lang="es-AR" dirty="0">
                <a:solidFill>
                  <a:prstClr val="white"/>
                </a:solidFill>
              </a:rPr>
              <a:t> - </a:t>
            </a:r>
            <a:r>
              <a:rPr lang="es-AR" dirty="0" err="1">
                <a:solidFill>
                  <a:prstClr val="white"/>
                </a:solidFill>
              </a:rPr>
              <a:t>Centrex</a:t>
            </a:r>
            <a:r>
              <a:rPr lang="es-AR" dirty="0">
                <a:solidFill>
                  <a:prstClr val="white"/>
                </a:solidFill>
              </a:rPr>
              <a:t>: </a:t>
            </a:r>
            <a:r>
              <a:rPr lang="es-AR" b="1" dirty="0">
                <a:solidFill>
                  <a:prstClr val="white"/>
                </a:solidFill>
              </a:rPr>
              <a:t>2044</a:t>
            </a:r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r>
              <a:rPr lang="es-AR" dirty="0">
                <a:solidFill>
                  <a:prstClr val="white"/>
                </a:solidFill>
              </a:rPr>
              <a:t> </a:t>
            </a:r>
          </a:p>
          <a:p>
            <a:endParaRPr lang="es-AR" sz="1400" b="1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Mesa de Atención Permanente al</a:t>
            </a:r>
            <a:r>
              <a:rPr lang="es-AR" sz="1400" dirty="0">
                <a:solidFill>
                  <a:prstClr val="white"/>
                </a:solidFill>
              </a:rPr>
              <a:t> </a:t>
            </a:r>
            <a:r>
              <a:rPr lang="es-AR" sz="1400" b="1" dirty="0">
                <a:solidFill>
                  <a:prstClr val="white"/>
                </a:solidFill>
              </a:rPr>
              <a:t>4524749 o 4524751</a:t>
            </a:r>
            <a:endParaRPr lang="es-AR" sz="14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164288" y="260649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5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474345"/>
            <a:ext cx="77048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CONCEPCIÓN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Instrucción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425564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Instrucción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425289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Guardia Policial  al 03865-421789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endParaRPr lang="es-AR" sz="1600" b="1" u="sng" dirty="0">
              <a:solidFill>
                <a:prstClr val="white"/>
              </a:solidFill>
            </a:endParaRPr>
          </a:p>
          <a:p>
            <a:pPr algn="ctr"/>
            <a:endParaRPr lang="es-AR" sz="1600" b="1" u="sng" dirty="0">
              <a:solidFill>
                <a:prstClr val="white"/>
              </a:solidFill>
            </a:endParaRPr>
          </a:p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MONTEROS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Instrucción y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(03863) 429015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(03863) 420026</a:t>
            </a:r>
            <a:r>
              <a:rPr lang="es-AR" sz="1400" dirty="0">
                <a:solidFill>
                  <a:prstClr val="white"/>
                </a:solidFill>
              </a:rPr>
              <a:t> 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endParaRPr lang="es-AR" sz="1400" b="1" dirty="0">
              <a:solidFill>
                <a:prstClr val="white"/>
              </a:solidFill>
            </a:endParaRPr>
          </a:p>
          <a:p>
            <a:pPr algn="ctr"/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Guardia Policial  al 03863-429016</a:t>
            </a:r>
            <a:endParaRPr lang="es-AR" sz="14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164288" y="181376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55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404664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b="1" u="sng" dirty="0">
                <a:solidFill>
                  <a:prstClr val="white"/>
                </a:solidFill>
              </a:rPr>
              <a:t>JUZGADOS DE MENORES</a:t>
            </a:r>
            <a:endParaRPr lang="es-AR" sz="16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600" b="1" u="sng" dirty="0">
                <a:solidFill>
                  <a:prstClr val="white"/>
                </a:solidFill>
              </a:rPr>
              <a:t>CAPITAL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(0381) 4523262</a:t>
            </a:r>
            <a:r>
              <a:rPr lang="es-AR" sz="1400" dirty="0">
                <a:solidFill>
                  <a:prstClr val="white"/>
                </a:solidFill>
              </a:rPr>
              <a:t> - </a:t>
            </a:r>
            <a:r>
              <a:rPr lang="es-AR" sz="1400" dirty="0" err="1">
                <a:solidFill>
                  <a:prstClr val="white"/>
                </a:solidFill>
              </a:rPr>
              <a:t>Centrex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72062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r>
              <a:rPr lang="es-AR" sz="1400" b="1" dirty="0">
                <a:solidFill>
                  <a:prstClr val="white"/>
                </a:solidFill>
              </a:rPr>
              <a:t>- </a:t>
            </a:r>
            <a:r>
              <a:rPr lang="es-AR" sz="1400" b="1" dirty="0" err="1">
                <a:solidFill>
                  <a:prstClr val="white"/>
                </a:solidFill>
              </a:rPr>
              <a:t>IIº</a:t>
            </a:r>
            <a:r>
              <a:rPr lang="es-AR" sz="1400" b="1" dirty="0">
                <a:solidFill>
                  <a:prstClr val="white"/>
                </a:solidFill>
              </a:rPr>
              <a:t> </a:t>
            </a:r>
            <a:r>
              <a:rPr lang="es-AR" sz="1400" b="1" dirty="0" err="1">
                <a:solidFill>
                  <a:prstClr val="white"/>
                </a:solidFill>
              </a:rPr>
              <a:t>Nom</a:t>
            </a:r>
            <a:r>
              <a:rPr lang="es-AR" sz="1400" b="1" dirty="0">
                <a:solidFill>
                  <a:prstClr val="white"/>
                </a:solidFill>
              </a:rPr>
              <a:t>. </a:t>
            </a:r>
            <a:r>
              <a:rPr lang="es-AR" sz="1400" dirty="0">
                <a:solidFill>
                  <a:prstClr val="white"/>
                </a:solidFill>
              </a:rPr>
              <a:t/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(0381) 4522467</a:t>
            </a:r>
            <a:r>
              <a:rPr lang="es-AR" sz="1400" dirty="0">
                <a:solidFill>
                  <a:prstClr val="white"/>
                </a:solidFill>
              </a:rPr>
              <a:t> - </a:t>
            </a:r>
            <a:r>
              <a:rPr lang="es-AR" sz="1400" dirty="0" err="1">
                <a:solidFill>
                  <a:prstClr val="white"/>
                </a:solidFill>
              </a:rPr>
              <a:t>Centrex</a:t>
            </a:r>
            <a:r>
              <a:rPr lang="es-AR" sz="1400" dirty="0">
                <a:solidFill>
                  <a:prstClr val="white"/>
                </a:solidFill>
              </a:rPr>
              <a:t>: </a:t>
            </a:r>
            <a:r>
              <a:rPr lang="es-AR" sz="1400" b="1" dirty="0">
                <a:solidFill>
                  <a:prstClr val="white"/>
                </a:solidFill>
              </a:rPr>
              <a:t>72067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Mesa de Entrada Penal Permanente 4524749 o 4524751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600" b="1" u="sng" dirty="0">
                <a:solidFill>
                  <a:prstClr val="white"/>
                </a:solidFill>
              </a:rPr>
              <a:t>CONCEPCIÓN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(03865) 424754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Guardia Policial  al 03865-421789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600" b="1" u="sng" dirty="0">
                <a:solidFill>
                  <a:prstClr val="white"/>
                </a:solidFill>
              </a:rPr>
              <a:t>MONTEROS</a:t>
            </a:r>
            <a:endParaRPr lang="es-AR" sz="1600" dirty="0">
              <a:solidFill>
                <a:prstClr val="white"/>
              </a:solidFill>
            </a:endParaRPr>
          </a:p>
          <a:p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dirty="0">
                <a:solidFill>
                  <a:prstClr val="white"/>
                </a:solidFill>
              </a:rPr>
              <a:t>Oficina: </a:t>
            </a:r>
            <a:r>
              <a:rPr lang="es-AR" sz="1400" b="1" dirty="0">
                <a:solidFill>
                  <a:prstClr val="white"/>
                </a:solidFill>
              </a:rPr>
              <a:t>Juzgado de Instrucción y de Menores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(03863) 429015</a:t>
            </a:r>
            <a:r>
              <a:rPr lang="es-AR" sz="1400" dirty="0">
                <a:solidFill>
                  <a:prstClr val="white"/>
                </a:solidFill>
              </a:rPr>
              <a:t> </a:t>
            </a:r>
            <a:br>
              <a:rPr lang="es-AR" sz="1400" dirty="0">
                <a:solidFill>
                  <a:prstClr val="white"/>
                </a:solidFill>
              </a:rPr>
            </a:br>
            <a:r>
              <a:rPr lang="es-AR" sz="1400" dirty="0">
                <a:solidFill>
                  <a:prstClr val="white"/>
                </a:solidFill>
              </a:rPr>
              <a:t>Tel. Oficina: </a:t>
            </a:r>
            <a:r>
              <a:rPr lang="es-AR" sz="1400" b="1" dirty="0">
                <a:solidFill>
                  <a:prstClr val="white"/>
                </a:solidFill>
              </a:rPr>
              <a:t>(03863) 420026</a:t>
            </a:r>
            <a:r>
              <a:rPr lang="es-AR" sz="1400" dirty="0">
                <a:solidFill>
                  <a:prstClr val="white"/>
                </a:solidFill>
              </a:rPr>
              <a:t>  </a:t>
            </a:r>
          </a:p>
          <a:p>
            <a:r>
              <a:rPr lang="es-AR" sz="1400" dirty="0">
                <a:solidFill>
                  <a:prstClr val="white"/>
                </a:solidFill>
              </a:rPr>
              <a:t> </a:t>
            </a:r>
          </a:p>
          <a:p>
            <a:pPr algn="ctr"/>
            <a:r>
              <a:rPr lang="es-AR" sz="1400" b="1" dirty="0">
                <a:solidFill>
                  <a:prstClr val="white"/>
                </a:solidFill>
              </a:rPr>
              <a:t>Atención de 7 a 13 </a:t>
            </a:r>
            <a:r>
              <a:rPr lang="es-AR" sz="1400" b="1" dirty="0" err="1">
                <a:solidFill>
                  <a:prstClr val="white"/>
                </a:solidFill>
              </a:rPr>
              <a:t>hs</a:t>
            </a:r>
            <a:r>
              <a:rPr lang="es-AR" sz="1400" b="1" dirty="0">
                <a:solidFill>
                  <a:prstClr val="white"/>
                </a:solidFill>
              </a:rPr>
              <a:t>. Fuera de ese horario, contactarse con Guardia Policial  al 03863-429016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  <a:p>
            <a:r>
              <a:rPr lang="es-AR" sz="1400" b="1" dirty="0">
                <a:solidFill>
                  <a:prstClr val="white"/>
                </a:solidFill>
              </a:rPr>
              <a:t> </a:t>
            </a:r>
            <a:endParaRPr lang="es-AR" sz="1400" dirty="0">
              <a:solidFill>
                <a:prstClr val="white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A1C-2EC7-49A3-96BD-CB0B2CE854F4}" type="slidenum">
              <a:rPr lang="es-AR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s-AR">
              <a:solidFill>
                <a:prstClr val="white">
                  <a:tint val="75000"/>
                </a:prst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7452320" y="203113"/>
            <a:ext cx="1383655" cy="1383655"/>
            <a:chOff x="3520640" y="2420"/>
            <a:chExt cx="1383655" cy="1383655"/>
          </a:xfrm>
        </p:grpSpPr>
        <p:sp>
          <p:nvSpPr>
            <p:cNvPr id="10" name="9 Elipse"/>
            <p:cNvSpPr/>
            <p:nvPr/>
          </p:nvSpPr>
          <p:spPr>
            <a:xfrm>
              <a:off x="3520640" y="2420"/>
              <a:ext cx="1383655" cy="1383655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/>
            <p:cNvSpPr/>
            <p:nvPr/>
          </p:nvSpPr>
          <p:spPr>
            <a:xfrm>
              <a:off x="3723272" y="205052"/>
              <a:ext cx="978391" cy="9783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600" dirty="0">
                  <a:solidFill>
                    <a:prstClr val="white"/>
                  </a:solidFill>
                </a:rPr>
                <a:t>Poder Judicial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55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1659</Words>
  <Application>Microsoft Office PowerPoint</Application>
  <PresentationFormat>Presentación en pantalla (4:3)</PresentationFormat>
  <Paragraphs>791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1_Tema de Office</vt:lpstr>
      <vt:lpstr>2_Tema de Office</vt:lpstr>
      <vt:lpstr>Presentación de PowerPoint</vt:lpstr>
      <vt:lpstr>Protocolo interinstitucional para la atención de niños, niñas y adolescentes víctimas o testigos de abuso sexual infantil o violencia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2014-05-19T12:35:38Z</dcterms:created>
  <dcterms:modified xsi:type="dcterms:W3CDTF">2014-05-27T15:34:04Z</dcterms:modified>
</cp:coreProperties>
</file>